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8" r:id="rId4"/>
  </p:sldMasterIdLst>
  <p:notesMasterIdLst>
    <p:notesMasterId r:id="rId27"/>
  </p:notesMasterIdLst>
  <p:sldIdLst>
    <p:sldId id="266" r:id="rId5"/>
    <p:sldId id="267" r:id="rId6"/>
    <p:sldId id="319" r:id="rId7"/>
    <p:sldId id="313" r:id="rId8"/>
    <p:sldId id="384" r:id="rId9"/>
    <p:sldId id="358" r:id="rId10"/>
    <p:sldId id="383" r:id="rId11"/>
    <p:sldId id="385" r:id="rId12"/>
    <p:sldId id="386" r:id="rId13"/>
    <p:sldId id="387" r:id="rId14"/>
    <p:sldId id="388" r:id="rId15"/>
    <p:sldId id="389" r:id="rId16"/>
    <p:sldId id="390" r:id="rId17"/>
    <p:sldId id="326" r:id="rId18"/>
    <p:sldId id="391" r:id="rId19"/>
    <p:sldId id="392" r:id="rId20"/>
    <p:sldId id="393" r:id="rId21"/>
    <p:sldId id="394" r:id="rId22"/>
    <p:sldId id="382" r:id="rId23"/>
    <p:sldId id="395" r:id="rId24"/>
    <p:sldId id="396" r:id="rId25"/>
    <p:sldId id="312" r:id="rId26"/>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719"/>
    <a:srgbClr val="F37321"/>
    <a:srgbClr val="340C3D"/>
    <a:srgbClr val="82807E"/>
    <a:srgbClr val="8E7898"/>
    <a:srgbClr val="FFD200"/>
    <a:srgbClr val="13B5EA"/>
    <a:srgbClr val="4A225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4EF5416-C2D0-4422-AF0D-8CB295884717}" v="2" dt="2025-05-15T12:48:46.5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38" autoAdjust="0"/>
    <p:restoredTop sz="87211" autoAdjust="0"/>
  </p:normalViewPr>
  <p:slideViewPr>
    <p:cSldViewPr snapToGrid="0" snapToObjects="1">
      <p:cViewPr varScale="1">
        <p:scale>
          <a:sx n="73" d="100"/>
          <a:sy n="73" d="100"/>
        </p:scale>
        <p:origin x="1056" y="44"/>
      </p:cViewPr>
      <p:guideLst>
        <p:guide orient="horz" pos="1620"/>
        <p:guide pos="2880"/>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ica Baker" userId="ec6199f2-1393-4d61-bf43-949919d0f5dc" providerId="ADAL" clId="{4CA3F260-1796-43CA-B91F-50ED0335891B}"/>
    <pc:docChg chg="custSel modSld">
      <pc:chgData name="Jessica Baker" userId="ec6199f2-1393-4d61-bf43-949919d0f5dc" providerId="ADAL" clId="{4CA3F260-1796-43CA-B91F-50ED0335891B}" dt="2025-04-15T14:38:44.367" v="40" actId="478"/>
      <pc:docMkLst>
        <pc:docMk/>
      </pc:docMkLst>
      <pc:sldChg chg="modSp mod">
        <pc:chgData name="Jessica Baker" userId="ec6199f2-1393-4d61-bf43-949919d0f5dc" providerId="ADAL" clId="{4CA3F260-1796-43CA-B91F-50ED0335891B}" dt="2025-04-15T14:32:03.612" v="4" actId="20577"/>
        <pc:sldMkLst>
          <pc:docMk/>
          <pc:sldMk cId="2932923662" sldId="266"/>
        </pc:sldMkLst>
        <pc:spChg chg="mod">
          <ac:chgData name="Jessica Baker" userId="ec6199f2-1393-4d61-bf43-949919d0f5dc" providerId="ADAL" clId="{4CA3F260-1796-43CA-B91F-50ED0335891B}" dt="2025-04-15T14:32:03.612" v="4" actId="20577"/>
          <ac:spMkLst>
            <pc:docMk/>
            <pc:sldMk cId="2932923662" sldId="266"/>
            <ac:spMk id="3" creationId="{EFF6BABF-6BD6-34C6-8A14-037766BAE839}"/>
          </ac:spMkLst>
        </pc:spChg>
      </pc:sldChg>
      <pc:sldChg chg="delSp mod">
        <pc:chgData name="Jessica Baker" userId="ec6199f2-1393-4d61-bf43-949919d0f5dc" providerId="ADAL" clId="{4CA3F260-1796-43CA-B91F-50ED0335891B}" dt="2025-04-15T14:38:44.367" v="40" actId="478"/>
        <pc:sldMkLst>
          <pc:docMk/>
          <pc:sldMk cId="3440525472" sldId="312"/>
        </pc:sldMkLst>
      </pc:sldChg>
      <pc:sldChg chg="modSp mod">
        <pc:chgData name="Jessica Baker" userId="ec6199f2-1393-4d61-bf43-949919d0f5dc" providerId="ADAL" clId="{4CA3F260-1796-43CA-B91F-50ED0335891B}" dt="2025-04-15T14:31:57.144" v="3" actId="5793"/>
        <pc:sldMkLst>
          <pc:docMk/>
          <pc:sldMk cId="2249093745" sldId="358"/>
        </pc:sldMkLst>
        <pc:spChg chg="mod">
          <ac:chgData name="Jessica Baker" userId="ec6199f2-1393-4d61-bf43-949919d0f5dc" providerId="ADAL" clId="{4CA3F260-1796-43CA-B91F-50ED0335891B}" dt="2025-04-15T14:31:51.178" v="1" actId="20577"/>
          <ac:spMkLst>
            <pc:docMk/>
            <pc:sldMk cId="2249093745" sldId="358"/>
            <ac:spMk id="2" creationId="{4F1E67E6-A826-8F1C-7538-024EB1CA4415}"/>
          </ac:spMkLst>
        </pc:spChg>
        <pc:spChg chg="mod">
          <ac:chgData name="Jessica Baker" userId="ec6199f2-1393-4d61-bf43-949919d0f5dc" providerId="ADAL" clId="{4CA3F260-1796-43CA-B91F-50ED0335891B}" dt="2025-04-15T14:31:57.144" v="3" actId="5793"/>
          <ac:spMkLst>
            <pc:docMk/>
            <pc:sldMk cId="2249093745" sldId="358"/>
            <ac:spMk id="3" creationId="{F62DA53F-BCD9-5DE1-8D4E-17C4F763616E}"/>
          </ac:spMkLst>
        </pc:spChg>
      </pc:sldChg>
      <pc:sldChg chg="modSp mod">
        <pc:chgData name="Jessica Baker" userId="ec6199f2-1393-4d61-bf43-949919d0f5dc" providerId="ADAL" clId="{4CA3F260-1796-43CA-B91F-50ED0335891B}" dt="2025-04-15T14:37:00.575" v="29" actId="20577"/>
        <pc:sldMkLst>
          <pc:docMk/>
          <pc:sldMk cId="1963059580" sldId="382"/>
        </pc:sldMkLst>
        <pc:spChg chg="mod">
          <ac:chgData name="Jessica Baker" userId="ec6199f2-1393-4d61-bf43-949919d0f5dc" providerId="ADAL" clId="{4CA3F260-1796-43CA-B91F-50ED0335891B}" dt="2025-04-15T14:37:00.575" v="29" actId="20577"/>
          <ac:spMkLst>
            <pc:docMk/>
            <pc:sldMk cId="1963059580" sldId="382"/>
            <ac:spMk id="2" creationId="{86013EA4-0EF8-E2F1-F061-932660817683}"/>
          </ac:spMkLst>
        </pc:spChg>
      </pc:sldChg>
      <pc:sldChg chg="modSp mod">
        <pc:chgData name="Jessica Baker" userId="ec6199f2-1393-4d61-bf43-949919d0f5dc" providerId="ADAL" clId="{4CA3F260-1796-43CA-B91F-50ED0335891B}" dt="2025-04-15T14:32:14.995" v="5" actId="20577"/>
        <pc:sldMkLst>
          <pc:docMk/>
          <pc:sldMk cId="1115363363" sldId="383"/>
        </pc:sldMkLst>
        <pc:spChg chg="mod">
          <ac:chgData name="Jessica Baker" userId="ec6199f2-1393-4d61-bf43-949919d0f5dc" providerId="ADAL" clId="{4CA3F260-1796-43CA-B91F-50ED0335891B}" dt="2025-04-15T14:32:14.995" v="5" actId="20577"/>
          <ac:spMkLst>
            <pc:docMk/>
            <pc:sldMk cId="1115363363" sldId="383"/>
            <ac:spMk id="3" creationId="{301615BC-E12F-7887-74EB-C0EE487F87DA}"/>
          </ac:spMkLst>
        </pc:spChg>
      </pc:sldChg>
      <pc:sldChg chg="modSp mod">
        <pc:chgData name="Jessica Baker" userId="ec6199f2-1393-4d61-bf43-949919d0f5dc" providerId="ADAL" clId="{4CA3F260-1796-43CA-B91F-50ED0335891B}" dt="2025-04-15T14:32:24.732" v="6" actId="20577"/>
        <pc:sldMkLst>
          <pc:docMk/>
          <pc:sldMk cId="1086836145" sldId="385"/>
        </pc:sldMkLst>
        <pc:spChg chg="mod">
          <ac:chgData name="Jessica Baker" userId="ec6199f2-1393-4d61-bf43-949919d0f5dc" providerId="ADAL" clId="{4CA3F260-1796-43CA-B91F-50ED0335891B}" dt="2025-04-15T14:32:24.732" v="6" actId="20577"/>
          <ac:spMkLst>
            <pc:docMk/>
            <pc:sldMk cId="1086836145" sldId="385"/>
            <ac:spMk id="2" creationId="{133AF343-8F19-18CF-F0FC-87192E2BFEFA}"/>
          </ac:spMkLst>
        </pc:spChg>
        <pc:spChg chg="mod">
          <ac:chgData name="Jessica Baker" userId="ec6199f2-1393-4d61-bf43-949919d0f5dc" providerId="ADAL" clId="{4CA3F260-1796-43CA-B91F-50ED0335891B}" dt="2025-04-15T14:26:03.632" v="0" actId="20577"/>
          <ac:spMkLst>
            <pc:docMk/>
            <pc:sldMk cId="1086836145" sldId="385"/>
            <ac:spMk id="4" creationId="{B9C7E9B9-89E7-3BE8-D48F-210D249323AA}"/>
          </ac:spMkLst>
        </pc:spChg>
      </pc:sldChg>
      <pc:sldChg chg="modSp mod">
        <pc:chgData name="Jessica Baker" userId="ec6199f2-1393-4d61-bf43-949919d0f5dc" providerId="ADAL" clId="{4CA3F260-1796-43CA-B91F-50ED0335891B}" dt="2025-04-15T14:32:38.632" v="7" actId="20577"/>
        <pc:sldMkLst>
          <pc:docMk/>
          <pc:sldMk cId="3096463422" sldId="386"/>
        </pc:sldMkLst>
        <pc:spChg chg="mod">
          <ac:chgData name="Jessica Baker" userId="ec6199f2-1393-4d61-bf43-949919d0f5dc" providerId="ADAL" clId="{4CA3F260-1796-43CA-B91F-50ED0335891B}" dt="2025-04-15T14:32:38.632" v="7" actId="20577"/>
          <ac:spMkLst>
            <pc:docMk/>
            <pc:sldMk cId="3096463422" sldId="386"/>
            <ac:spMk id="5" creationId="{FA818DC5-E1EA-E8C0-B134-E1BA221E5B89}"/>
          </ac:spMkLst>
        </pc:spChg>
      </pc:sldChg>
      <pc:sldChg chg="modSp mod">
        <pc:chgData name="Jessica Baker" userId="ec6199f2-1393-4d61-bf43-949919d0f5dc" providerId="ADAL" clId="{4CA3F260-1796-43CA-B91F-50ED0335891B}" dt="2025-04-15T14:32:43.270" v="8" actId="20577"/>
        <pc:sldMkLst>
          <pc:docMk/>
          <pc:sldMk cId="1842725474" sldId="387"/>
        </pc:sldMkLst>
        <pc:spChg chg="mod">
          <ac:chgData name="Jessica Baker" userId="ec6199f2-1393-4d61-bf43-949919d0f5dc" providerId="ADAL" clId="{4CA3F260-1796-43CA-B91F-50ED0335891B}" dt="2025-04-15T14:32:43.270" v="8" actId="20577"/>
          <ac:spMkLst>
            <pc:docMk/>
            <pc:sldMk cId="1842725474" sldId="387"/>
            <ac:spMk id="3" creationId="{CFAE9D28-44FA-3B40-9F77-FB3B73E72744}"/>
          </ac:spMkLst>
        </pc:spChg>
      </pc:sldChg>
      <pc:sldChg chg="modSp mod">
        <pc:chgData name="Jessica Baker" userId="ec6199f2-1393-4d61-bf43-949919d0f5dc" providerId="ADAL" clId="{4CA3F260-1796-43CA-B91F-50ED0335891B}" dt="2025-04-15T14:33:11.064" v="10" actId="20577"/>
        <pc:sldMkLst>
          <pc:docMk/>
          <pc:sldMk cId="3931135475" sldId="388"/>
        </pc:sldMkLst>
        <pc:spChg chg="mod">
          <ac:chgData name="Jessica Baker" userId="ec6199f2-1393-4d61-bf43-949919d0f5dc" providerId="ADAL" clId="{4CA3F260-1796-43CA-B91F-50ED0335891B}" dt="2025-04-15T14:33:11.064" v="10" actId="20577"/>
          <ac:spMkLst>
            <pc:docMk/>
            <pc:sldMk cId="3931135475" sldId="388"/>
            <ac:spMk id="2" creationId="{9ABB0509-187A-8E3B-28F5-E57356BB1001}"/>
          </ac:spMkLst>
        </pc:spChg>
        <pc:spChg chg="mod">
          <ac:chgData name="Jessica Baker" userId="ec6199f2-1393-4d61-bf43-949919d0f5dc" providerId="ADAL" clId="{4CA3F260-1796-43CA-B91F-50ED0335891B}" dt="2025-04-15T14:33:06.950" v="9" actId="20577"/>
          <ac:spMkLst>
            <pc:docMk/>
            <pc:sldMk cId="3931135475" sldId="388"/>
            <ac:spMk id="3" creationId="{2D326C88-5387-3B11-9D3A-6A63EBF30160}"/>
          </ac:spMkLst>
        </pc:spChg>
      </pc:sldChg>
      <pc:sldChg chg="modSp mod">
        <pc:chgData name="Jessica Baker" userId="ec6199f2-1393-4d61-bf43-949919d0f5dc" providerId="ADAL" clId="{4CA3F260-1796-43CA-B91F-50ED0335891B}" dt="2025-04-15T14:33:29.487" v="11" actId="20577"/>
        <pc:sldMkLst>
          <pc:docMk/>
          <pc:sldMk cId="4132200991" sldId="389"/>
        </pc:sldMkLst>
        <pc:spChg chg="mod">
          <ac:chgData name="Jessica Baker" userId="ec6199f2-1393-4d61-bf43-949919d0f5dc" providerId="ADAL" clId="{4CA3F260-1796-43CA-B91F-50ED0335891B}" dt="2025-04-15T14:33:29.487" v="11" actId="20577"/>
          <ac:spMkLst>
            <pc:docMk/>
            <pc:sldMk cId="4132200991" sldId="389"/>
            <ac:spMk id="2" creationId="{4B5009C1-3B75-A6BE-C620-333946070FA3}"/>
          </ac:spMkLst>
        </pc:spChg>
      </pc:sldChg>
      <pc:sldChg chg="modSp mod">
        <pc:chgData name="Jessica Baker" userId="ec6199f2-1393-4d61-bf43-949919d0f5dc" providerId="ADAL" clId="{4CA3F260-1796-43CA-B91F-50ED0335891B}" dt="2025-04-15T14:34:03.366" v="14" actId="20577"/>
        <pc:sldMkLst>
          <pc:docMk/>
          <pc:sldMk cId="4115949282" sldId="391"/>
        </pc:sldMkLst>
        <pc:spChg chg="mod">
          <ac:chgData name="Jessica Baker" userId="ec6199f2-1393-4d61-bf43-949919d0f5dc" providerId="ADAL" clId="{4CA3F260-1796-43CA-B91F-50ED0335891B}" dt="2025-04-15T14:34:03.366" v="14" actId="20577"/>
          <ac:spMkLst>
            <pc:docMk/>
            <pc:sldMk cId="4115949282" sldId="391"/>
            <ac:spMk id="2" creationId="{DE2D49EF-A0D9-4C58-1E14-74B33BF2694D}"/>
          </ac:spMkLst>
        </pc:spChg>
        <pc:spChg chg="mod">
          <ac:chgData name="Jessica Baker" userId="ec6199f2-1393-4d61-bf43-949919d0f5dc" providerId="ADAL" clId="{4CA3F260-1796-43CA-B91F-50ED0335891B}" dt="2025-04-15T14:33:51.879" v="12" actId="20577"/>
          <ac:spMkLst>
            <pc:docMk/>
            <pc:sldMk cId="4115949282" sldId="391"/>
            <ac:spMk id="3" creationId="{CDC653AD-4839-B8E6-0C4E-F6DB002EA64D}"/>
          </ac:spMkLst>
        </pc:spChg>
      </pc:sldChg>
      <pc:sldChg chg="modSp mod">
        <pc:chgData name="Jessica Baker" userId="ec6199f2-1393-4d61-bf43-949919d0f5dc" providerId="ADAL" clId="{4CA3F260-1796-43CA-B91F-50ED0335891B}" dt="2025-04-15T14:34:25.098" v="16" actId="20577"/>
        <pc:sldMkLst>
          <pc:docMk/>
          <pc:sldMk cId="2925444500" sldId="392"/>
        </pc:sldMkLst>
        <pc:spChg chg="mod">
          <ac:chgData name="Jessica Baker" userId="ec6199f2-1393-4d61-bf43-949919d0f5dc" providerId="ADAL" clId="{4CA3F260-1796-43CA-B91F-50ED0335891B}" dt="2025-04-15T14:34:09.799" v="15" actId="20577"/>
          <ac:spMkLst>
            <pc:docMk/>
            <pc:sldMk cId="2925444500" sldId="392"/>
            <ac:spMk id="3" creationId="{07693E90-09B4-0BE1-3D3A-9CBD1E1E0F6C}"/>
          </ac:spMkLst>
        </pc:spChg>
        <pc:spChg chg="mod">
          <ac:chgData name="Jessica Baker" userId="ec6199f2-1393-4d61-bf43-949919d0f5dc" providerId="ADAL" clId="{4CA3F260-1796-43CA-B91F-50ED0335891B}" dt="2025-04-15T14:34:25.098" v="16" actId="20577"/>
          <ac:spMkLst>
            <pc:docMk/>
            <pc:sldMk cId="2925444500" sldId="392"/>
            <ac:spMk id="4" creationId="{9B76EAA7-2F77-96EE-9802-4FAA8066C9AA}"/>
          </ac:spMkLst>
        </pc:spChg>
      </pc:sldChg>
      <pc:sldChg chg="modSp mod">
        <pc:chgData name="Jessica Baker" userId="ec6199f2-1393-4d61-bf43-949919d0f5dc" providerId="ADAL" clId="{4CA3F260-1796-43CA-B91F-50ED0335891B}" dt="2025-04-15T14:34:44.052" v="19" actId="20577"/>
        <pc:sldMkLst>
          <pc:docMk/>
          <pc:sldMk cId="3926111322" sldId="393"/>
        </pc:sldMkLst>
        <pc:spChg chg="mod">
          <ac:chgData name="Jessica Baker" userId="ec6199f2-1393-4d61-bf43-949919d0f5dc" providerId="ADAL" clId="{4CA3F260-1796-43CA-B91F-50ED0335891B}" dt="2025-04-15T14:34:44.052" v="19" actId="20577"/>
          <ac:spMkLst>
            <pc:docMk/>
            <pc:sldMk cId="3926111322" sldId="393"/>
            <ac:spMk id="2" creationId="{F81CFF09-A240-A13C-B935-30AFC05C46BD}"/>
          </ac:spMkLst>
        </pc:spChg>
        <pc:spChg chg="mod">
          <ac:chgData name="Jessica Baker" userId="ec6199f2-1393-4d61-bf43-949919d0f5dc" providerId="ADAL" clId="{4CA3F260-1796-43CA-B91F-50ED0335891B}" dt="2025-04-15T14:34:31.228" v="17" actId="20577"/>
          <ac:spMkLst>
            <pc:docMk/>
            <pc:sldMk cId="3926111322" sldId="393"/>
            <ac:spMk id="3" creationId="{CFD069D6-0D8D-3C69-4770-5F684BA7C1AF}"/>
          </ac:spMkLst>
        </pc:spChg>
      </pc:sldChg>
      <pc:sldChg chg="modSp mod">
        <pc:chgData name="Jessica Baker" userId="ec6199f2-1393-4d61-bf43-949919d0f5dc" providerId="ADAL" clId="{4CA3F260-1796-43CA-B91F-50ED0335891B}" dt="2025-04-15T14:34:49.265" v="20" actId="20577"/>
        <pc:sldMkLst>
          <pc:docMk/>
          <pc:sldMk cId="2397859651" sldId="394"/>
        </pc:sldMkLst>
        <pc:spChg chg="mod">
          <ac:chgData name="Jessica Baker" userId="ec6199f2-1393-4d61-bf43-949919d0f5dc" providerId="ADAL" clId="{4CA3F260-1796-43CA-B91F-50ED0335891B}" dt="2025-04-15T14:34:49.265" v="20" actId="20577"/>
          <ac:spMkLst>
            <pc:docMk/>
            <pc:sldMk cId="2397859651" sldId="394"/>
            <ac:spMk id="3" creationId="{13696986-933E-E2E6-DE66-0A45F97D10A8}"/>
          </ac:spMkLst>
        </pc:spChg>
      </pc:sldChg>
      <pc:sldChg chg="modSp mod">
        <pc:chgData name="Jessica Baker" userId="ec6199f2-1393-4d61-bf43-949919d0f5dc" providerId="ADAL" clId="{4CA3F260-1796-43CA-B91F-50ED0335891B}" dt="2025-04-15T14:37:28.133" v="31" actId="14100"/>
        <pc:sldMkLst>
          <pc:docMk/>
          <pc:sldMk cId="2834824333" sldId="395"/>
        </pc:sldMkLst>
        <pc:spChg chg="mod">
          <ac:chgData name="Jessica Baker" userId="ec6199f2-1393-4d61-bf43-949919d0f5dc" providerId="ADAL" clId="{4CA3F260-1796-43CA-B91F-50ED0335891B}" dt="2025-04-15T14:37:28.133" v="31" actId="14100"/>
          <ac:spMkLst>
            <pc:docMk/>
            <pc:sldMk cId="2834824333" sldId="395"/>
            <ac:spMk id="4" creationId="{DEA9F3DA-4A74-D329-4E16-ECAF79AF5FF8}"/>
          </ac:spMkLst>
        </pc:spChg>
      </pc:sldChg>
      <pc:sldChg chg="modSp mod">
        <pc:chgData name="Jessica Baker" userId="ec6199f2-1393-4d61-bf43-949919d0f5dc" providerId="ADAL" clId="{4CA3F260-1796-43CA-B91F-50ED0335891B}" dt="2025-04-15T14:38:30.421" v="39" actId="20577"/>
        <pc:sldMkLst>
          <pc:docMk/>
          <pc:sldMk cId="1184343437" sldId="396"/>
        </pc:sldMkLst>
        <pc:spChg chg="mod">
          <ac:chgData name="Jessica Baker" userId="ec6199f2-1393-4d61-bf43-949919d0f5dc" providerId="ADAL" clId="{4CA3F260-1796-43CA-B91F-50ED0335891B}" dt="2025-04-15T14:38:30.421" v="39" actId="20577"/>
          <ac:spMkLst>
            <pc:docMk/>
            <pc:sldMk cId="1184343437" sldId="396"/>
            <ac:spMk id="2" creationId="{0BD62F22-E509-ABD6-D556-BB9BD29F692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D38756-B850-B64A-875D-C9A1D7F692E1}" type="datetimeFigureOut">
              <a:rPr lang="en-US" smtClean="0"/>
              <a:t>5/15/2025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FCC9BF-B594-A845-9C62-34639A918F35}" type="slidenum">
              <a:rPr lang="en-US" smtClean="0"/>
              <a:t>‹#›</a:t>
            </a:fld>
            <a:endParaRPr lang="en-US"/>
          </a:p>
        </p:txBody>
      </p:sp>
    </p:spTree>
    <p:extLst>
      <p:ext uri="{BB962C8B-B14F-4D97-AF65-F5344CB8AC3E}">
        <p14:creationId xmlns:p14="http://schemas.microsoft.com/office/powerpoint/2010/main" val="2059231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emf"/><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xml"/><Relationship Id="rId5" Type="http://schemas.openxmlformats.org/officeDocument/2006/relationships/image" Target="../media/image34.png"/><Relationship Id="rId4" Type="http://schemas.openxmlformats.org/officeDocument/2006/relationships/image" Target="../media/image3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5" Type="http://schemas.openxmlformats.org/officeDocument/2006/relationships/image" Target="../media/image38.png"/><Relationship Id="rId4" Type="http://schemas.openxmlformats.org/officeDocument/2006/relationships/image" Target="../media/image3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DE087D63-4B36-DAED-91F2-EEC416C16C0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8694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4818648" y="0"/>
            <a:ext cx="4325353" cy="5006340"/>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342900" y="1794767"/>
            <a:ext cx="4325353"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342900" y="3654523"/>
            <a:ext cx="4325353"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2" name="Picture 1" descr="A blue text on a black background&#10;&#10;AI-generated content may be incorrect.">
            <a:extLst>
              <a:ext uri="{FF2B5EF4-FFF2-40B4-BE49-F238E27FC236}">
                <a16:creationId xmlns:a16="http://schemas.microsoft.com/office/drawing/2014/main" id="{EAE1F9C4-FB83-67E8-225A-6106651EE59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44173" y="435616"/>
            <a:ext cx="1501762" cy="569575"/>
          </a:xfrm>
          <a:prstGeom prst="rect">
            <a:avLst/>
          </a:prstGeom>
        </p:spPr>
      </p:pic>
    </p:spTree>
    <p:extLst>
      <p:ext uri="{BB962C8B-B14F-4D97-AF65-F5344CB8AC3E}">
        <p14:creationId xmlns:p14="http://schemas.microsoft.com/office/powerpoint/2010/main" val="3474696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514350" indent="-171450">
              <a:buFont typeface="System Font Regular"/>
              <a:buChar char="–"/>
              <a:defRPr/>
            </a:lvl2pPr>
            <a:lvl3pPr marL="857250" indent="-171450">
              <a:buFont typeface="System Font Regular"/>
              <a:buChar char="▸"/>
              <a:defRPr/>
            </a:lvl3pPr>
            <a:lvl5pPr marL="1543050" indent="-17145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10030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514350" indent="-171450">
              <a:buFont typeface="System Font Regular"/>
              <a:buChar char="–"/>
              <a:defRPr>
                <a:solidFill>
                  <a:schemeClr val="bg1"/>
                </a:solidFill>
              </a:defRPr>
            </a:lvl2pPr>
            <a:lvl3pPr marL="857250" indent="-171450">
              <a:buFont typeface="System Font Regular"/>
              <a:buChar char="▸"/>
              <a:defRPr>
                <a:solidFill>
                  <a:schemeClr val="bg1"/>
                </a:solidFill>
              </a:defRPr>
            </a:lvl3pPr>
            <a:lvl4pPr>
              <a:buClrTx/>
              <a:defRPr>
                <a:solidFill>
                  <a:schemeClr val="bg1"/>
                </a:solidFill>
              </a:defRPr>
            </a:lvl4pPr>
            <a:lvl5pPr marL="1543050" indent="-171450">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5" name="Picture 4" descr="A black and white logo&#10;&#10;AI-generated content may be incorrect.">
            <a:extLst>
              <a:ext uri="{FF2B5EF4-FFF2-40B4-BE49-F238E27FC236}">
                <a16:creationId xmlns:a16="http://schemas.microsoft.com/office/drawing/2014/main" id="{6632FF1C-7508-377F-C5A9-07F49141AAC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44103" y="4807963"/>
            <a:ext cx="564204" cy="213986"/>
          </a:xfrm>
          <a:prstGeom prst="rect">
            <a:avLst/>
          </a:prstGeom>
        </p:spPr>
      </p:pic>
    </p:spTree>
    <p:extLst>
      <p:ext uri="{BB962C8B-B14F-4D97-AF65-F5344CB8AC3E}">
        <p14:creationId xmlns:p14="http://schemas.microsoft.com/office/powerpoint/2010/main" val="10705951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b="1">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ue text on a black background&#10;&#10;AI-generated content may be incorrect.">
            <a:extLst>
              <a:ext uri="{FF2B5EF4-FFF2-40B4-BE49-F238E27FC236}">
                <a16:creationId xmlns:a16="http://schemas.microsoft.com/office/drawing/2014/main" id="{EE1DF16C-31AF-94A5-48B4-B803C44C81EC}"/>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421291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901"/>
            <a:ext cx="685800" cy="507077"/>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and white logo&#10;&#10;AI-generated content may be incorrect.">
            <a:extLst>
              <a:ext uri="{FF2B5EF4-FFF2-40B4-BE49-F238E27FC236}">
                <a16:creationId xmlns:a16="http://schemas.microsoft.com/office/drawing/2014/main" id="{6E2EFD9F-B257-05E9-C631-ACBA2F40A7C8}"/>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4686503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background with a black square&#10;&#10;AI-generated content may be incorrect.">
            <a:extLst>
              <a:ext uri="{FF2B5EF4-FFF2-40B4-BE49-F238E27FC236}">
                <a16:creationId xmlns:a16="http://schemas.microsoft.com/office/drawing/2014/main" id="{894589EC-7F07-4FB7-012B-C420B0AFC316}"/>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3313656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F363E518-2FA9-0830-362D-64E4D037224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9048073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and white logo&#10;&#10;AI-generated content may be incorrect.">
            <a:extLst>
              <a:ext uri="{FF2B5EF4-FFF2-40B4-BE49-F238E27FC236}">
                <a16:creationId xmlns:a16="http://schemas.microsoft.com/office/drawing/2014/main" id="{33B36A74-7DBF-7964-C5E0-934F05B6576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7231388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D42EA316-C705-FD2C-7149-11798F06F39C}"/>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1315901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8" name="Picture 7" descr="A black background with a black square&#10;&#10;AI-generated content may be incorrect.">
            <a:extLst>
              <a:ext uri="{FF2B5EF4-FFF2-40B4-BE49-F238E27FC236}">
                <a16:creationId xmlns:a16="http://schemas.microsoft.com/office/drawing/2014/main" id="{7819AC3B-E5F9-360D-8212-7AC045E1783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3368464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5"/>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5" name="Picture 4" descr="A black and white logo&#10;&#10;AI-generated content may be incorrect.">
            <a:extLst>
              <a:ext uri="{FF2B5EF4-FFF2-40B4-BE49-F238E27FC236}">
                <a16:creationId xmlns:a16="http://schemas.microsoft.com/office/drawing/2014/main" id="{1C555D39-160D-4771-8089-ACC6CC991379}"/>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96215" y="438907"/>
            <a:ext cx="1356294" cy="514403"/>
          </a:xfrm>
          <a:prstGeom prst="rect">
            <a:avLst/>
          </a:prstGeom>
        </p:spPr>
      </p:pic>
    </p:spTree>
    <p:extLst>
      <p:ext uri="{BB962C8B-B14F-4D97-AF65-F5344CB8AC3E}">
        <p14:creationId xmlns:p14="http://schemas.microsoft.com/office/powerpoint/2010/main" val="42736888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60C6B07D-CD6A-37E7-C256-279D421E98B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5205094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F2D3B00B-A9D8-B8A8-6C22-70C6C653B6B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41437331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55AC7634-0B0C-0B55-649C-F9EFD5C2D31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9718144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DA880E10-699D-6D9D-D4EB-3CBC1CEA0BC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414561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287B37B-E7C4-292F-7FEA-12EC0B3E81B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725305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98344F2A-C0C6-32B7-FCA0-A86E54ADFB2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6955707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CF8607A-B03A-DBF3-00A9-9AEB53E822C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497890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6291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7486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60350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783636" y="1303020"/>
            <a:ext cx="1918404" cy="3291840"/>
          </a:xfrm>
          <a:solidFill>
            <a:schemeClr val="bg2"/>
          </a:solidFill>
        </p:spPr>
        <p:txBody>
          <a:bodyPr lIns="182880" tIns="182880" rIns="182880" bIns="182880" anchor="t">
            <a:noAutofit/>
          </a:bodyPr>
          <a:lstStyle>
            <a:lvl1pPr marL="0" indent="0">
              <a:buNone/>
              <a:defRPr sz="1350" b="1">
                <a:solidFill>
                  <a:schemeClr val="bg1"/>
                </a:solidFill>
              </a:defRPr>
            </a:lvl1pPr>
            <a:lvl2pPr marL="171450" indent="-171450">
              <a:buFont typeface="Arial" panose="020B0604020202020204" pitchFamily="34" charset="0"/>
              <a:buChar char="•"/>
              <a:tabLst/>
              <a:defRPr sz="1200" b="0">
                <a:solidFill>
                  <a:schemeClr val="bg1"/>
                </a:solidFill>
              </a:defRPr>
            </a:lvl2pPr>
            <a:lvl3pPr marL="685800" indent="0">
              <a:buNone/>
              <a:defRPr sz="1350" b="0">
                <a:solidFill>
                  <a:schemeClr val="bg1"/>
                </a:solidFill>
              </a:defRPr>
            </a:lvl3pPr>
            <a:lvl4pPr marL="1028700" indent="0">
              <a:buNone/>
              <a:defRPr sz="1350" b="0">
                <a:solidFill>
                  <a:schemeClr val="bg1"/>
                </a:solidFill>
              </a:defRPr>
            </a:lvl4pPr>
            <a:lvl5pPr marL="1371600" indent="0">
              <a:buNone/>
              <a:defRPr sz="135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7830223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848308" y="1303021"/>
            <a:ext cx="3886200" cy="3291839"/>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12282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786DCD4E-B2D9-F092-8BA2-619C18A15B6E}"/>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4776691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752892" y="1"/>
            <a:ext cx="4391108" cy="5143499"/>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499341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4752892" y="1"/>
            <a:ext cx="4391108" cy="51434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35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62564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4572000" y="0"/>
            <a:ext cx="4572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732020" y="1303020"/>
            <a:ext cx="3886200" cy="3291840"/>
          </a:xfrm>
        </p:spPr>
        <p:txBody>
          <a:bodyPr>
            <a:normAutofit/>
          </a:bodyPr>
          <a:lstStyle>
            <a:lvl1pPr>
              <a:defRPr sz="1500">
                <a:solidFill>
                  <a:schemeClr val="bg1"/>
                </a:solidFill>
              </a:defRPr>
            </a:lvl1pPr>
            <a:lvl2pPr>
              <a:defRPr sz="1350">
                <a:solidFill>
                  <a:schemeClr val="bg1"/>
                </a:solidFill>
              </a:defRPr>
            </a:lvl2pPr>
            <a:lvl3pPr>
              <a:defRPr sz="12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8220076" y="4903274"/>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5739369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629842" y="1165860"/>
            <a:ext cx="3868340"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629842" y="1783080"/>
            <a:ext cx="3868340"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4629150" y="1165860"/>
            <a:ext cx="3887391"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4629150" y="1783080"/>
            <a:ext cx="3887391"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628650" y="1717482"/>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628650"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4629151"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7959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3391147"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6153644"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061355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25077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1882973" y="1526380"/>
            <a:ext cx="5378054" cy="2090738"/>
          </a:xfrm>
          <a:solidFill>
            <a:schemeClr val="bg1">
              <a:lumMod val="95000"/>
            </a:schemeClr>
          </a:solidFill>
        </p:spPr>
        <p:txBody>
          <a:bodyPr anchor="ctr">
            <a:normAutofit/>
          </a:bodyPr>
          <a:lstStyle>
            <a:lvl1pPr marL="0" indent="0">
              <a:buNone/>
              <a:defRPr sz="300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19933286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178102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29651453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4450" y="1810098"/>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4450" y="3300444"/>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86199" y="480060"/>
            <a:ext cx="1371600" cy="1014156"/>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7" name="Picture 6">
            <a:extLst>
              <a:ext uri="{FF2B5EF4-FFF2-40B4-BE49-F238E27FC236}">
                <a16:creationId xmlns:a16="http://schemas.microsoft.com/office/drawing/2014/main" id="{7922D855-7FA8-877F-C33D-9BBD65B16065}"/>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958502" y="4417735"/>
            <a:ext cx="5428032" cy="536257"/>
          </a:xfrm>
          <a:prstGeom prst="rect">
            <a:avLst/>
          </a:prstGeom>
        </p:spPr>
      </p:pic>
    </p:spTree>
    <p:extLst>
      <p:ext uri="{BB962C8B-B14F-4D97-AF65-F5344CB8AC3E}">
        <p14:creationId xmlns:p14="http://schemas.microsoft.com/office/powerpoint/2010/main" val="2788673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8B3B4B12-263D-5908-B5D9-713DBBA5629E}"/>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3107229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6736" y="1920240"/>
            <a:ext cx="6515100" cy="1371600"/>
          </a:xfrm>
        </p:spPr>
        <p:txBody>
          <a:bodyPr anchor="b">
            <a:normAutofit/>
          </a:bodyPr>
          <a:lstStyle>
            <a:lvl1pPr algn="ctr">
              <a:defRPr sz="33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6736" y="3497580"/>
            <a:ext cx="6515100" cy="1028700"/>
          </a:xfrm>
        </p:spPr>
        <p:txBody>
          <a:bodyPr>
            <a:normAutofit/>
          </a:bodyPr>
          <a:lstStyle>
            <a:lvl1pPr marL="0" indent="0" algn="ctr">
              <a:spcAft>
                <a:spcPts val="450"/>
              </a:spcAft>
              <a:buNone/>
              <a:defRPr sz="12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86200" y="480060"/>
            <a:ext cx="1371600" cy="1014153"/>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B99784AF-B044-0117-2511-612A2C0227E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172511" y="4493855"/>
            <a:ext cx="5207540" cy="511481"/>
          </a:xfrm>
          <a:prstGeom prst="rect">
            <a:avLst/>
          </a:prstGeom>
        </p:spPr>
      </p:pic>
    </p:spTree>
    <p:extLst>
      <p:ext uri="{BB962C8B-B14F-4D97-AF65-F5344CB8AC3E}">
        <p14:creationId xmlns:p14="http://schemas.microsoft.com/office/powerpoint/2010/main" val="1627604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ACDDE037-7797-F35F-2ED4-3B4B98C9035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2075946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B4EE44CC-70C1-7ECC-1864-E554A5E7478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4105206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4379620" y="205740"/>
            <a:ext cx="4663440" cy="4663440"/>
          </a:xfrm>
          <a:prstGeom prst="ellipse">
            <a:avLst/>
          </a:prstGeom>
          <a:solidFill>
            <a:schemeClr val="bg1">
              <a:lumMod val="95000"/>
            </a:schemeClr>
          </a:solidFill>
        </p:spPr>
        <p:txBody>
          <a:bodyPr>
            <a:normAutofit/>
          </a:bodyPr>
          <a:lstStyle>
            <a:lvl1pPr marL="0" indent="0">
              <a:buNone/>
              <a:defRPr sz="1200"/>
            </a:lvl1pPr>
          </a:lstStyle>
          <a:p>
            <a:r>
              <a:rPr lang="en-US"/>
              <a:t>Click icon to add picture</a:t>
            </a:r>
            <a:endParaRPr lang="en-US" dirty="0"/>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901" y="1794767"/>
            <a:ext cx="4731152" cy="1790700"/>
          </a:xfrm>
        </p:spPr>
        <p:txBody>
          <a:bodyPr anchor="b">
            <a:normAutofit/>
          </a:bodyPr>
          <a:lstStyle>
            <a:lvl1pPr algn="l">
              <a:defRPr sz="405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901" y="3654523"/>
            <a:ext cx="4731152"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1393C6C8-CE3D-CC4C-3093-0A1EB71F905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95847" y="461557"/>
            <a:ext cx="1379762" cy="523304"/>
          </a:xfrm>
          <a:prstGeom prst="rect">
            <a:avLst/>
          </a:prstGeom>
        </p:spPr>
      </p:pic>
    </p:spTree>
    <p:extLst>
      <p:ext uri="{BB962C8B-B14F-4D97-AF65-F5344CB8AC3E}">
        <p14:creationId xmlns:p14="http://schemas.microsoft.com/office/powerpoint/2010/main" val="2521428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9144000" cy="3771900"/>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0A96712-841C-0819-AABA-106C22142D9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73700" y="4103269"/>
            <a:ext cx="1379762" cy="523304"/>
          </a:xfrm>
          <a:prstGeom prst="rect">
            <a:avLst/>
          </a:prstGeom>
        </p:spPr>
      </p:pic>
    </p:spTree>
    <p:extLst>
      <p:ext uri="{BB962C8B-B14F-4D97-AF65-F5344CB8AC3E}">
        <p14:creationId xmlns:p14="http://schemas.microsoft.com/office/powerpoint/2010/main" val="560076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2754630" y="132977"/>
            <a:ext cx="3634740" cy="3634740"/>
          </a:xfrm>
          <a:prstGeom prst="ellipse">
            <a:avLst/>
          </a:prstGeom>
          <a:solidFill>
            <a:schemeClr val="bg1">
              <a:lumMod val="95000"/>
            </a:schemeClr>
          </a:solidFill>
        </p:spPr>
        <p:txBody>
          <a:bodyPr>
            <a:normAutofit/>
          </a:bodyPr>
          <a:lstStyle>
            <a:lvl1pPr marL="0" indent="0">
              <a:buNone/>
              <a:defRPr sz="750"/>
            </a:lvl1pPr>
          </a:lstStyle>
          <a:p>
            <a:r>
              <a:rPr lang="en-US"/>
              <a:t>Click icon to add picture</a:t>
            </a:r>
            <a:endParaRPr lang="en-US" dirty="0"/>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6547402" y="132977"/>
            <a:ext cx="2596598" cy="363474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endParaRPr lang="en-US" dirty="0"/>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32977"/>
            <a:ext cx="2596598" cy="363474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endParaRPr lang="en-US" dirty="0"/>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C2123605-DD72-A834-5C53-96330F3BD6F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65939" y="4103269"/>
            <a:ext cx="1379762" cy="523304"/>
          </a:xfrm>
          <a:prstGeom prst="rect">
            <a:avLst/>
          </a:prstGeom>
        </p:spPr>
      </p:pic>
    </p:spTree>
    <p:extLst>
      <p:ext uri="{BB962C8B-B14F-4D97-AF65-F5344CB8AC3E}">
        <p14:creationId xmlns:p14="http://schemas.microsoft.com/office/powerpoint/2010/main" val="422580723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jpe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628650" y="197922"/>
            <a:ext cx="7886700" cy="62571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630936" y="1234440"/>
            <a:ext cx="7886700" cy="32918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675"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2" cstate="email">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B09BC7FC-CDCE-938E-52BC-AAA4BD5337B2}"/>
              </a:ext>
            </a:extLst>
          </p:cNvPr>
          <p:cNvPicPr>
            <a:picLocks noChangeAspect="1"/>
          </p:cNvPicPr>
          <p:nvPr userDrawn="1"/>
        </p:nvPicPr>
        <p:blipFill>
          <a:blip r:embed="rId43" cstate="email">
            <a:extLst>
              <a:ext uri="{28A0092B-C50C-407E-A947-70E740481C1C}">
                <a14:useLocalDpi xmlns:a14="http://schemas.microsoft.com/office/drawing/2010/main"/>
              </a:ext>
            </a:extLst>
          </a:blip>
          <a:stretch>
            <a:fillRect/>
          </a:stretch>
        </p:blipFill>
        <p:spPr>
          <a:xfrm>
            <a:off x="1043575" y="4799658"/>
            <a:ext cx="668493" cy="253540"/>
          </a:xfrm>
          <a:prstGeom prst="rect">
            <a:avLst/>
          </a:prstGeom>
        </p:spPr>
      </p:pic>
    </p:spTree>
    <p:extLst>
      <p:ext uri="{BB962C8B-B14F-4D97-AF65-F5344CB8AC3E}">
        <p14:creationId xmlns:p14="http://schemas.microsoft.com/office/powerpoint/2010/main" val="485734619"/>
      </p:ext>
    </p:extLst>
  </p:cSld>
  <p:clrMap bg1="lt1" tx1="dk1" bg2="lt2" tx2="dk2" accent1="accent1" accent2="accent2" accent3="accent3" accent4="accent4" accent5="accent5" accent6="accent6" hlink="hlink" folHlink="folHlink"/>
  <p:sldLayoutIdLst>
    <p:sldLayoutId id="2147493469" r:id="rId1"/>
    <p:sldLayoutId id="2147493470" r:id="rId2"/>
    <p:sldLayoutId id="2147493471" r:id="rId3"/>
    <p:sldLayoutId id="2147493472" r:id="rId4"/>
    <p:sldLayoutId id="2147493473" r:id="rId5"/>
    <p:sldLayoutId id="2147493474" r:id="rId6"/>
    <p:sldLayoutId id="2147493475" r:id="rId7"/>
    <p:sldLayoutId id="2147493476" r:id="rId8"/>
    <p:sldLayoutId id="2147493477" r:id="rId9"/>
    <p:sldLayoutId id="2147493478" r:id="rId10"/>
    <p:sldLayoutId id="2147493479" r:id="rId11"/>
    <p:sldLayoutId id="2147493480" r:id="rId12"/>
    <p:sldLayoutId id="2147493481" r:id="rId13"/>
    <p:sldLayoutId id="2147493482" r:id="rId14"/>
    <p:sldLayoutId id="2147493483" r:id="rId15"/>
    <p:sldLayoutId id="2147493484" r:id="rId16"/>
    <p:sldLayoutId id="2147493485" r:id="rId17"/>
    <p:sldLayoutId id="2147493486" r:id="rId18"/>
    <p:sldLayoutId id="2147493487" r:id="rId19"/>
    <p:sldLayoutId id="2147493488" r:id="rId20"/>
    <p:sldLayoutId id="2147493489" r:id="rId21"/>
    <p:sldLayoutId id="2147493490" r:id="rId22"/>
    <p:sldLayoutId id="2147493491" r:id="rId23"/>
    <p:sldLayoutId id="2147493492" r:id="rId24"/>
    <p:sldLayoutId id="2147493493" r:id="rId25"/>
    <p:sldLayoutId id="2147493494" r:id="rId26"/>
    <p:sldLayoutId id="2147493495" r:id="rId27"/>
    <p:sldLayoutId id="2147493496" r:id="rId28"/>
    <p:sldLayoutId id="2147493497" r:id="rId29"/>
    <p:sldLayoutId id="2147493498" r:id="rId30"/>
    <p:sldLayoutId id="2147493499" r:id="rId31"/>
    <p:sldLayoutId id="2147493500" r:id="rId32"/>
    <p:sldLayoutId id="2147493501" r:id="rId33"/>
    <p:sldLayoutId id="2147493502" r:id="rId34"/>
    <p:sldLayoutId id="2147493503" r:id="rId35"/>
    <p:sldLayoutId id="2147493505" r:id="rId36"/>
    <p:sldLayoutId id="2147493506" r:id="rId37"/>
    <p:sldLayoutId id="2147493507" r:id="rId38"/>
    <p:sldLayoutId id="2147493508" r:id="rId39"/>
    <p:sldLayoutId id="2147493509" r:id="rId40"/>
  </p:sldLayoutIdLst>
  <p:txStyles>
    <p:title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hyperlink" Target="https://news.gsu.edu/2023/11/29/new-study-suggests-existence-of-a-universal-nonverbal-communication-system" TargetMode="External"/><Relationship Id="rId2" Type="http://schemas.openxmlformats.org/officeDocument/2006/relationships/hyperlink" Target="https://www.evidencebasedmentoring.org/silent-signals-new-review-highlights-the-importance-of-nonverbal-signals-for-perceived-responsiveness/?utm_source=chatgpt.com" TargetMode="Externa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lstStyle/>
          <a:p>
            <a:r>
              <a:rPr lang="en-US" dirty="0">
                <a:latin typeface="Noto Sans"/>
                <a:ea typeface="Noto Sans"/>
                <a:cs typeface="Noto Sans"/>
              </a:rPr>
              <a:t>Session 6</a:t>
            </a:r>
            <a:endParaRPr lang="en-US" dirty="0"/>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vert="horz" lIns="91440" tIns="45720" rIns="91440" bIns="45720" rtlCol="0" anchor="t">
            <a:normAutofit lnSpcReduction="10000"/>
          </a:bodyPr>
          <a:lstStyle/>
          <a:p>
            <a:r>
              <a:rPr lang="en-US" sz="1600" dirty="0">
                <a:solidFill>
                  <a:srgbClr val="253746"/>
                </a:solidFill>
                <a:latin typeface="Noto Sans"/>
                <a:ea typeface="Noto Sans"/>
                <a:cs typeface="Noto Sans"/>
              </a:rPr>
              <a:t>Module 2.2 (Non-verbal Communication: Understanding the Role of Body Language and Nonverbal Cues)</a:t>
            </a:r>
            <a:endParaRPr lang="en-US" dirty="0"/>
          </a:p>
          <a:p>
            <a:r>
              <a:rPr lang="en-US" sz="1600" dirty="0">
                <a:solidFill>
                  <a:srgbClr val="253746"/>
                </a:solidFill>
                <a:latin typeface="Noto Sans"/>
                <a:ea typeface="Noto Sans"/>
                <a:cs typeface="Noto Sans"/>
              </a:rPr>
              <a:t>Module 2.3 (Effective Communication: Communicating Clearly and Respectfully in Diverse Settings)</a:t>
            </a:r>
          </a:p>
          <a:p>
            <a:endParaRPr lang="en-US" sz="1100" dirty="0"/>
          </a:p>
          <a:p>
            <a:endParaRPr lang="en-US" dirty="0"/>
          </a:p>
        </p:txBody>
      </p:sp>
      <p:sp>
        <p:nvSpPr>
          <p:cNvPr id="4" name="TextBox 3">
            <a:extLst>
              <a:ext uri="{FF2B5EF4-FFF2-40B4-BE49-F238E27FC236}">
                <a16:creationId xmlns:a16="http://schemas.microsoft.com/office/drawing/2014/main" id="{AE1ABF11-8233-0E79-2E3D-A427AE77FDDB}"/>
              </a:ext>
            </a:extLst>
          </p:cNvPr>
          <p:cNvSpPr txBox="1"/>
          <p:nvPr/>
        </p:nvSpPr>
        <p:spPr>
          <a:xfrm>
            <a:off x="1712934" y="346814"/>
            <a:ext cx="476302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solidFill>
                  <a:srgbClr val="293745"/>
                </a:solidFill>
                <a:latin typeface="Noto Sans"/>
                <a:ea typeface="Noto Sans"/>
                <a:cs typeface="Noto Sans"/>
              </a:rPr>
              <a:t>Empowering Futures:</a:t>
            </a:r>
            <a:r>
              <a:rPr lang="en-US" sz="1400" dirty="0">
                <a:solidFill>
                  <a:srgbClr val="293745"/>
                </a:solidFill>
                <a:latin typeface="Noto Sans"/>
                <a:ea typeface="Noto Sans"/>
                <a:cs typeface="Noto Sans"/>
              </a:rPr>
              <a:t> A Mental Health </a:t>
            </a:r>
            <a:endParaRPr lang="en-US" sz="1400" dirty="0">
              <a:solidFill>
                <a:srgbClr val="000000"/>
              </a:solidFill>
              <a:latin typeface="Noto Sans"/>
              <a:ea typeface="Noto Sans"/>
              <a:cs typeface="Noto Sans"/>
            </a:endParaRPr>
          </a:p>
          <a:p>
            <a:r>
              <a:rPr lang="en-US" sz="1400" dirty="0">
                <a:solidFill>
                  <a:srgbClr val="293745"/>
                </a:solidFill>
                <a:latin typeface="Noto Sans"/>
                <a:ea typeface="Noto Sans"/>
                <a:cs typeface="Noto Sans"/>
              </a:rPr>
              <a:t>Pre-Apprenticeship Program for Young People</a:t>
            </a:r>
            <a:endParaRPr lang="en-US" sz="1400" dirty="0">
              <a:latin typeface="Noto Sans"/>
              <a:ea typeface="Noto Sans"/>
              <a:cs typeface="Noto Sans"/>
            </a:endParaRPr>
          </a:p>
        </p:txBody>
      </p:sp>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A6DEDF5-856F-8243-EA8B-673666DA9835}"/>
              </a:ext>
            </a:extLst>
          </p:cNvPr>
          <p:cNvSpPr>
            <a:spLocks noGrp="1"/>
          </p:cNvSpPr>
          <p:nvPr>
            <p:ph idx="1"/>
          </p:nvPr>
        </p:nvSpPr>
        <p:spPr>
          <a:xfrm>
            <a:off x="457316" y="1111459"/>
            <a:ext cx="4197271" cy="3414821"/>
          </a:xfrm>
        </p:spPr>
        <p:txBody>
          <a:bodyPr vert="horz" lIns="91440" tIns="45720" rIns="91440" bIns="45720" rtlCol="0" anchor="t">
            <a:normAutofit/>
          </a:bodyPr>
          <a:lstStyle/>
          <a:p>
            <a:pPr marL="0" indent="0">
              <a:buNone/>
            </a:pPr>
            <a:endParaRPr lang="en-US" dirty="0"/>
          </a:p>
          <a:p>
            <a:r>
              <a:rPr lang="en-US" dirty="0">
                <a:latin typeface="Noto Sans"/>
                <a:ea typeface="Noto Sans"/>
                <a:cs typeface="Noto Sans"/>
              </a:rPr>
              <a:t>Examples of Variation:</a:t>
            </a:r>
          </a:p>
          <a:p>
            <a:pPr lvl="1">
              <a:buFont typeface="Courier New" panose="020B0604020202020204" pitchFamily="34" charset="0"/>
              <a:buChar char="o"/>
            </a:pPr>
            <a:r>
              <a:rPr lang="en-US" dirty="0">
                <a:latin typeface="Noto Sans"/>
                <a:ea typeface="Noto Sans"/>
                <a:cs typeface="Noto Sans"/>
              </a:rPr>
              <a:t>Eye contact is a sign of respect in Western cultures but can be seen as disrespectful in some Asian cultures.</a:t>
            </a:r>
          </a:p>
          <a:p>
            <a:pPr lvl="1">
              <a:buFont typeface="Courier New" panose="020B0604020202020204" pitchFamily="34" charset="0"/>
              <a:buChar char="o"/>
            </a:pPr>
            <a:r>
              <a:rPr lang="en-US" dirty="0">
                <a:latin typeface="Noto Sans"/>
                <a:ea typeface="Noto Sans"/>
                <a:cs typeface="Noto Sans"/>
              </a:rPr>
              <a:t>Nodding signifies agreement in most cultures but can mean "no" in certain regions.</a:t>
            </a:r>
          </a:p>
          <a:p>
            <a:r>
              <a:rPr lang="en-US" dirty="0">
                <a:latin typeface="Noto Sans"/>
                <a:ea typeface="Noto Sans"/>
                <a:cs typeface="Noto Sans"/>
              </a:rPr>
              <a:t>Takeaway: Understand cultural contexts to avoid misinterpretation.</a:t>
            </a:r>
          </a:p>
          <a:p>
            <a:endParaRPr lang="en-US" dirty="0"/>
          </a:p>
        </p:txBody>
      </p:sp>
      <p:sp>
        <p:nvSpPr>
          <p:cNvPr id="3" name="Title 2">
            <a:extLst>
              <a:ext uri="{FF2B5EF4-FFF2-40B4-BE49-F238E27FC236}">
                <a16:creationId xmlns:a16="http://schemas.microsoft.com/office/drawing/2014/main" id="{CFAE9D28-44FA-3B40-9F77-FB3B73E72744}"/>
              </a:ext>
            </a:extLst>
          </p:cNvPr>
          <p:cNvSpPr>
            <a:spLocks noGrp="1"/>
          </p:cNvSpPr>
          <p:nvPr>
            <p:ph type="title"/>
          </p:nvPr>
        </p:nvSpPr>
        <p:spPr/>
        <p:txBody>
          <a:bodyPr/>
          <a:lstStyle/>
          <a:p>
            <a:r>
              <a:rPr lang="en-US" dirty="0">
                <a:latin typeface="Noto Sans"/>
                <a:ea typeface="Noto Sans"/>
                <a:cs typeface="Noto Sans"/>
              </a:rPr>
              <a:t>Non-verbal Communication in Diverse Cultures</a:t>
            </a:r>
          </a:p>
        </p:txBody>
      </p:sp>
      <p:pic>
        <p:nvPicPr>
          <p:cNvPr id="4" name="Picture 3" descr="three people standing next to each other with speech bubbles above ...">
            <a:extLst>
              <a:ext uri="{FF2B5EF4-FFF2-40B4-BE49-F238E27FC236}">
                <a16:creationId xmlns:a16="http://schemas.microsoft.com/office/drawing/2014/main" id="{C6ADA4FC-5BAB-4323-2818-B2BFA9A029B5}"/>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4972774" y="1436614"/>
            <a:ext cx="3712251" cy="2776671"/>
          </a:xfrm>
          <a:prstGeom prst="rect">
            <a:avLst/>
          </a:prstGeom>
        </p:spPr>
      </p:pic>
    </p:spTree>
    <p:extLst>
      <p:ext uri="{BB962C8B-B14F-4D97-AF65-F5344CB8AC3E}">
        <p14:creationId xmlns:p14="http://schemas.microsoft.com/office/powerpoint/2010/main" val="18427254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BB0509-187A-8E3B-28F5-E57356BB1001}"/>
              </a:ext>
            </a:extLst>
          </p:cNvPr>
          <p:cNvSpPr>
            <a:spLocks noGrp="1"/>
          </p:cNvSpPr>
          <p:nvPr>
            <p:ph idx="1"/>
          </p:nvPr>
        </p:nvSpPr>
        <p:spPr/>
        <p:txBody>
          <a:bodyPr vert="horz" lIns="91440" tIns="45720" rIns="91440" bIns="45720" rtlCol="0" anchor="t">
            <a:normAutofit/>
          </a:bodyPr>
          <a:lstStyle/>
          <a:p>
            <a:r>
              <a:rPr lang="en-US" dirty="0">
                <a:latin typeface="Noto Sans"/>
                <a:ea typeface="Noto Sans"/>
                <a:cs typeface="Noto Sans"/>
              </a:rPr>
              <a:t>Look up examples of non-verbal communication in different cultures. Write 1 example on 1 Post-it note. Write at least 4 Post-it notes.</a:t>
            </a:r>
          </a:p>
          <a:p>
            <a:pPr marL="0" indent="0">
              <a:buNone/>
            </a:pPr>
            <a:endParaRPr lang="en-US" dirty="0">
              <a:latin typeface="Noto Sans"/>
              <a:ea typeface="Noto Sans"/>
              <a:cs typeface="Noto Sans"/>
            </a:endParaRPr>
          </a:p>
          <a:p>
            <a:r>
              <a:rPr lang="en-US" dirty="0">
                <a:latin typeface="Noto Sans"/>
                <a:ea typeface="Noto Sans"/>
                <a:cs typeface="Noto Sans"/>
              </a:rPr>
              <a:t>When finished, stand up and place your Post-it notes around the room on the wall; we will do a gallery walk in a few minutes. </a:t>
            </a:r>
          </a:p>
        </p:txBody>
      </p:sp>
      <p:sp>
        <p:nvSpPr>
          <p:cNvPr id="3" name="Title 2">
            <a:extLst>
              <a:ext uri="{FF2B5EF4-FFF2-40B4-BE49-F238E27FC236}">
                <a16:creationId xmlns:a16="http://schemas.microsoft.com/office/drawing/2014/main" id="{2D326C88-5387-3B11-9D3A-6A63EBF30160}"/>
              </a:ext>
            </a:extLst>
          </p:cNvPr>
          <p:cNvSpPr>
            <a:spLocks noGrp="1"/>
          </p:cNvSpPr>
          <p:nvPr>
            <p:ph type="title"/>
          </p:nvPr>
        </p:nvSpPr>
        <p:spPr/>
        <p:txBody>
          <a:bodyPr/>
          <a:lstStyle/>
          <a:p>
            <a:r>
              <a:rPr lang="en-US" dirty="0">
                <a:latin typeface="Noto Sans"/>
                <a:ea typeface="Noto Sans"/>
                <a:cs typeface="Noto Sans"/>
              </a:rPr>
              <a:t>Non-verbal Communication in Diverse Cultures</a:t>
            </a:r>
            <a:endParaRPr lang="en-US" dirty="0"/>
          </a:p>
        </p:txBody>
      </p:sp>
    </p:spTree>
    <p:extLst>
      <p:ext uri="{BB962C8B-B14F-4D97-AF65-F5344CB8AC3E}">
        <p14:creationId xmlns:p14="http://schemas.microsoft.com/office/powerpoint/2010/main" val="39311354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B5009C1-3B75-A6BE-C620-333946070FA3}"/>
              </a:ext>
            </a:extLst>
          </p:cNvPr>
          <p:cNvSpPr>
            <a:spLocks noGrp="1"/>
          </p:cNvSpPr>
          <p:nvPr>
            <p:ph idx="1"/>
          </p:nvPr>
        </p:nvSpPr>
        <p:spPr>
          <a:xfrm>
            <a:off x="529162" y="1218782"/>
            <a:ext cx="3987974" cy="3237039"/>
          </a:xfrm>
        </p:spPr>
        <p:txBody>
          <a:bodyPr vert="horz" lIns="91440" tIns="45720" rIns="91440" bIns="45720" rtlCol="0" anchor="t">
            <a:normAutofit/>
          </a:bodyPr>
          <a:lstStyle/>
          <a:p>
            <a:pPr marL="228600" lvl="1" indent="-228600" rtl="0">
              <a:buFont typeface="Courier New"/>
              <a:buChar char="•"/>
            </a:pPr>
            <a:r>
              <a:rPr lang="en-US" sz="1600" i="1" dirty="0">
                <a:latin typeface="Noto Sans"/>
                <a:ea typeface="Aptos"/>
                <a:cs typeface="Aptos"/>
              </a:rPr>
              <a:t>Mixed signals: </a:t>
            </a:r>
            <a:r>
              <a:rPr lang="en-US" sz="1600" dirty="0">
                <a:latin typeface="Noto Sans"/>
                <a:ea typeface="Aptos"/>
                <a:cs typeface="Aptos"/>
              </a:rPr>
              <a:t>Contradiction between verbal and non-verbal communication. </a:t>
            </a:r>
          </a:p>
          <a:p>
            <a:pPr marL="0" lvl="1" indent="0">
              <a:buNone/>
            </a:pPr>
            <a:endParaRPr lang="en-US" sz="1600" dirty="0">
              <a:latin typeface="Noto Sans"/>
              <a:ea typeface="Aptos"/>
              <a:cs typeface="Aptos"/>
            </a:endParaRPr>
          </a:p>
          <a:p>
            <a:pPr marL="228600" lvl="1" indent="-228600" rtl="0">
              <a:buFont typeface="Courier New"/>
              <a:buChar char="•"/>
            </a:pPr>
            <a:r>
              <a:rPr lang="en-US" sz="1600" i="1" dirty="0">
                <a:latin typeface="Noto Sans"/>
                <a:ea typeface="Aptos"/>
                <a:cs typeface="Aptos"/>
              </a:rPr>
              <a:t>Overgeneralization:</a:t>
            </a:r>
            <a:r>
              <a:rPr lang="en-US" sz="1600" dirty="0">
                <a:latin typeface="Noto Sans"/>
                <a:ea typeface="Aptos"/>
                <a:cs typeface="Aptos"/>
              </a:rPr>
              <a:t> Misreading universal gestures based on personal bias. </a:t>
            </a:r>
          </a:p>
          <a:p>
            <a:pPr marL="0" lvl="1" indent="0">
              <a:buNone/>
            </a:pPr>
            <a:endParaRPr lang="en-US" sz="1600" dirty="0">
              <a:latin typeface="Noto Sans"/>
              <a:ea typeface="Aptos"/>
              <a:cs typeface="Aptos"/>
            </a:endParaRPr>
          </a:p>
          <a:p>
            <a:pPr marL="228600" lvl="1" indent="-228600" rtl="0">
              <a:buFont typeface="Courier New"/>
              <a:buChar char="•"/>
            </a:pPr>
            <a:r>
              <a:rPr lang="en-US" sz="1600" i="1" dirty="0">
                <a:latin typeface="Noto Sans"/>
                <a:ea typeface="Aptos"/>
                <a:cs typeface="Aptos"/>
              </a:rPr>
              <a:t>Context dependency:</a:t>
            </a:r>
            <a:r>
              <a:rPr lang="en-US" sz="1600" dirty="0">
                <a:latin typeface="Noto Sans"/>
                <a:ea typeface="Aptos"/>
                <a:cs typeface="Aptos"/>
              </a:rPr>
              <a:t> Importance of considering the setting and relationship. </a:t>
            </a:r>
            <a:endParaRPr lang="en-US" dirty="0"/>
          </a:p>
        </p:txBody>
      </p:sp>
      <p:sp>
        <p:nvSpPr>
          <p:cNvPr id="3" name="Title 2">
            <a:extLst>
              <a:ext uri="{FF2B5EF4-FFF2-40B4-BE49-F238E27FC236}">
                <a16:creationId xmlns:a16="http://schemas.microsoft.com/office/drawing/2014/main" id="{E01D659C-B418-BFFB-3A92-8BCDB85419F7}"/>
              </a:ext>
            </a:extLst>
          </p:cNvPr>
          <p:cNvSpPr>
            <a:spLocks noGrp="1"/>
          </p:cNvSpPr>
          <p:nvPr>
            <p:ph type="title"/>
          </p:nvPr>
        </p:nvSpPr>
        <p:spPr/>
        <p:txBody>
          <a:bodyPr/>
          <a:lstStyle/>
          <a:p>
            <a:r>
              <a:rPr lang="en-US" dirty="0">
                <a:latin typeface="Noto Sans"/>
                <a:ea typeface="Noto Sans"/>
                <a:cs typeface="Noto Sans"/>
              </a:rPr>
              <a:t>Common Misinterpretations</a:t>
            </a:r>
            <a:endParaRPr lang="en-US" dirty="0"/>
          </a:p>
        </p:txBody>
      </p:sp>
      <p:pic>
        <p:nvPicPr>
          <p:cNvPr id="4" name="Picture 3" descr="11,800+ Miscommunication Stock Illustrations, Royalty-Free Vector Graphics  &amp; Clip Art - iStock | Dispute, Confused, Communication">
            <a:extLst>
              <a:ext uri="{FF2B5EF4-FFF2-40B4-BE49-F238E27FC236}">
                <a16:creationId xmlns:a16="http://schemas.microsoft.com/office/drawing/2014/main" id="{82E4A89C-B8C5-C7F7-47E0-E32862E8D70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0935" y="1417602"/>
            <a:ext cx="4260978" cy="2848480"/>
          </a:xfrm>
          <a:prstGeom prst="rect">
            <a:avLst/>
          </a:prstGeom>
        </p:spPr>
      </p:pic>
    </p:spTree>
    <p:extLst>
      <p:ext uri="{BB962C8B-B14F-4D97-AF65-F5344CB8AC3E}">
        <p14:creationId xmlns:p14="http://schemas.microsoft.com/office/powerpoint/2010/main" val="41322009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B2C54AC-4207-34D6-6931-5A7A5DFBE690}"/>
              </a:ext>
            </a:extLst>
          </p:cNvPr>
          <p:cNvSpPr>
            <a:spLocks noGrp="1"/>
          </p:cNvSpPr>
          <p:nvPr>
            <p:ph idx="1"/>
          </p:nvPr>
        </p:nvSpPr>
        <p:spPr>
          <a:xfrm>
            <a:off x="630936" y="1610220"/>
            <a:ext cx="7894528" cy="2916060"/>
          </a:xfrm>
        </p:spPr>
        <p:txBody>
          <a:bodyPr vert="horz" lIns="91440" tIns="45720" rIns="91440" bIns="45720" rtlCol="0" anchor="t">
            <a:normAutofit/>
          </a:bodyPr>
          <a:lstStyle/>
          <a:p>
            <a:r>
              <a:rPr lang="en-US" sz="2000" i="1" dirty="0">
                <a:latin typeface="Noto Sans"/>
                <a:ea typeface="Noto Sans"/>
                <a:cs typeface="Noto Sans"/>
              </a:rPr>
              <a:t>Have you had interactions with others during which you found yourself misinterpreting their message or overgeneralizing? </a:t>
            </a:r>
            <a:endParaRPr lang="en-US" sz="2000">
              <a:latin typeface="Noto Sans"/>
              <a:ea typeface="Noto Sans"/>
              <a:cs typeface="Noto Sans"/>
            </a:endParaRPr>
          </a:p>
          <a:p>
            <a:pPr marL="0" indent="0">
              <a:buNone/>
            </a:pPr>
            <a:endParaRPr lang="en-US" sz="2000" i="1" dirty="0">
              <a:latin typeface="Noto Sans"/>
              <a:ea typeface="Noto Sans"/>
              <a:cs typeface="Noto Sans"/>
            </a:endParaRPr>
          </a:p>
          <a:p>
            <a:r>
              <a:rPr lang="en-US" sz="2000" i="1" dirty="0">
                <a:latin typeface="Noto Sans"/>
                <a:ea typeface="Noto Sans"/>
                <a:cs typeface="Noto Sans"/>
              </a:rPr>
              <a:t>How did you work through the conversation to arrive at mutual understanding?</a:t>
            </a:r>
            <a:endParaRPr lang="en-US" sz="2000" dirty="0">
              <a:latin typeface="Noto Sans"/>
              <a:ea typeface="Noto Sans"/>
              <a:cs typeface="Noto Sans"/>
            </a:endParaRPr>
          </a:p>
        </p:txBody>
      </p:sp>
      <p:sp>
        <p:nvSpPr>
          <p:cNvPr id="3" name="Title 2">
            <a:extLst>
              <a:ext uri="{FF2B5EF4-FFF2-40B4-BE49-F238E27FC236}">
                <a16:creationId xmlns:a16="http://schemas.microsoft.com/office/drawing/2014/main" id="{5AE529BE-71D0-E736-C26F-BFDE55FB8BB7}"/>
              </a:ext>
            </a:extLst>
          </p:cNvPr>
          <p:cNvSpPr>
            <a:spLocks noGrp="1"/>
          </p:cNvSpPr>
          <p:nvPr>
            <p:ph type="title"/>
          </p:nvPr>
        </p:nvSpPr>
        <p:spPr/>
        <p:txBody>
          <a:bodyPr/>
          <a:lstStyle/>
          <a:p>
            <a:r>
              <a:rPr lang="en-US" dirty="0">
                <a:latin typeface="Noto Sans"/>
                <a:ea typeface="Noto Sans"/>
                <a:cs typeface="Noto Sans"/>
              </a:rPr>
              <a:t>Think-Pair-Share</a:t>
            </a:r>
            <a:endParaRPr lang="en-US" dirty="0"/>
          </a:p>
        </p:txBody>
      </p:sp>
    </p:spTree>
    <p:extLst>
      <p:ext uri="{BB962C8B-B14F-4D97-AF65-F5344CB8AC3E}">
        <p14:creationId xmlns:p14="http://schemas.microsoft.com/office/powerpoint/2010/main" val="28570314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17E8-5DFE-2C87-09BD-E84E32FC75F2}"/>
              </a:ext>
            </a:extLst>
          </p:cNvPr>
          <p:cNvSpPr>
            <a:spLocks noGrp="1"/>
          </p:cNvSpPr>
          <p:nvPr>
            <p:ph type="title"/>
          </p:nvPr>
        </p:nvSpPr>
        <p:spPr/>
        <p:txBody>
          <a:bodyPr/>
          <a:lstStyle/>
          <a:p>
            <a:r>
              <a:rPr lang="en-US" dirty="0">
                <a:latin typeface="Noto Sans"/>
                <a:ea typeface="Noto Sans"/>
                <a:cs typeface="Noto Sans"/>
              </a:rPr>
              <a:t>Brain (&amp; Bathroom) Break</a:t>
            </a:r>
            <a:endParaRPr lang="en-US" dirty="0"/>
          </a:p>
        </p:txBody>
      </p:sp>
      <p:sp>
        <p:nvSpPr>
          <p:cNvPr id="3" name="Text Placeholder 2">
            <a:extLst>
              <a:ext uri="{FF2B5EF4-FFF2-40B4-BE49-F238E27FC236}">
                <a16:creationId xmlns:a16="http://schemas.microsoft.com/office/drawing/2014/main" id="{3EA7EAED-6576-9085-B304-14095CF99CAD}"/>
              </a:ext>
            </a:extLst>
          </p:cNvPr>
          <p:cNvSpPr>
            <a:spLocks noGrp="1"/>
          </p:cNvSpPr>
          <p:nvPr>
            <p:ph type="body" idx="1"/>
          </p:nvPr>
        </p:nvSpPr>
        <p:spPr/>
        <p:txBody>
          <a:bodyPr vert="horz" lIns="91440" tIns="45720" rIns="91440" bIns="45720" rtlCol="0" anchor="t">
            <a:normAutofit/>
          </a:bodyPr>
          <a:lstStyle/>
          <a:p>
            <a:r>
              <a:rPr lang="en-US" dirty="0">
                <a:latin typeface="Noto Sans"/>
                <a:ea typeface="Noto Sans"/>
                <a:cs typeface="Noto Sans"/>
              </a:rPr>
              <a:t>Let's reconvene in 5 minutes.</a:t>
            </a:r>
            <a:endParaRPr lang="en-US" dirty="0"/>
          </a:p>
        </p:txBody>
      </p:sp>
    </p:spTree>
    <p:extLst>
      <p:ext uri="{BB962C8B-B14F-4D97-AF65-F5344CB8AC3E}">
        <p14:creationId xmlns:p14="http://schemas.microsoft.com/office/powerpoint/2010/main" val="9626476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E2D49EF-A0D9-4C58-1E14-74B33BF2694D}"/>
              </a:ext>
            </a:extLst>
          </p:cNvPr>
          <p:cNvSpPr>
            <a:spLocks noGrp="1"/>
          </p:cNvSpPr>
          <p:nvPr>
            <p:ph idx="1"/>
          </p:nvPr>
        </p:nvSpPr>
        <p:spPr>
          <a:xfrm>
            <a:off x="208183" y="1430159"/>
            <a:ext cx="4841310" cy="3237039"/>
          </a:xfrm>
        </p:spPr>
        <p:txBody>
          <a:bodyPr vert="horz" lIns="91440" tIns="45720" rIns="91440" bIns="45720" rtlCol="0" anchor="t">
            <a:normAutofit/>
          </a:bodyPr>
          <a:lstStyle/>
          <a:p>
            <a:pPr lvl="1">
              <a:buFont typeface="System Font Regular" panose="020B0604020202020204" pitchFamily="34" charset="0"/>
              <a:buChar char="–"/>
            </a:pPr>
            <a:r>
              <a:rPr lang="en-US" sz="1800" b="1" dirty="0">
                <a:latin typeface="Noto Sans"/>
                <a:ea typeface="Noto Sans"/>
                <a:cs typeface="Noto Sans"/>
              </a:rPr>
              <a:t>Practice active observation</a:t>
            </a:r>
            <a:r>
              <a:rPr lang="en-US" sz="1800" dirty="0">
                <a:latin typeface="Noto Sans"/>
                <a:ea typeface="Noto Sans"/>
                <a:cs typeface="Noto Sans"/>
              </a:rPr>
              <a:t>: Focus on body language during interactions.</a:t>
            </a:r>
          </a:p>
          <a:p>
            <a:pPr marL="342900" lvl="1" indent="0">
              <a:buNone/>
            </a:pPr>
            <a:endParaRPr lang="en-US" sz="1800" dirty="0">
              <a:latin typeface="Noto Sans"/>
              <a:ea typeface="Noto Sans"/>
              <a:cs typeface="Noto Sans"/>
            </a:endParaRPr>
          </a:p>
          <a:p>
            <a:pPr lvl="1">
              <a:buFont typeface="System Font Regular" panose="020B0604020202020204" pitchFamily="34" charset="0"/>
              <a:buChar char="–"/>
            </a:pPr>
            <a:r>
              <a:rPr lang="en-US" sz="1800" b="1" dirty="0">
                <a:latin typeface="Noto Sans"/>
                <a:ea typeface="Noto Sans"/>
                <a:cs typeface="Noto Sans"/>
              </a:rPr>
              <a:t>Be consistent</a:t>
            </a:r>
            <a:r>
              <a:rPr lang="en-US" sz="1800" dirty="0">
                <a:latin typeface="Noto Sans"/>
                <a:ea typeface="Noto Sans"/>
                <a:cs typeface="Noto Sans"/>
              </a:rPr>
              <a:t>: Align non-verbal cues with spoken words.</a:t>
            </a:r>
          </a:p>
          <a:p>
            <a:pPr marL="342900" lvl="1" indent="0">
              <a:buNone/>
            </a:pPr>
            <a:endParaRPr lang="en-US" sz="1800" dirty="0">
              <a:latin typeface="Noto Sans"/>
              <a:ea typeface="Noto Sans"/>
              <a:cs typeface="Noto Sans"/>
            </a:endParaRPr>
          </a:p>
          <a:p>
            <a:pPr lvl="1">
              <a:buFont typeface="System Font Regular" panose="020B0604020202020204" pitchFamily="34" charset="0"/>
              <a:buChar char="–"/>
            </a:pPr>
            <a:r>
              <a:rPr lang="en-US" sz="1800" b="1" dirty="0">
                <a:latin typeface="Noto Sans"/>
                <a:ea typeface="Noto Sans"/>
                <a:cs typeface="Noto Sans"/>
              </a:rPr>
              <a:t>Improve self-awareness</a:t>
            </a:r>
            <a:r>
              <a:rPr lang="en-US" sz="1800" dirty="0">
                <a:latin typeface="Noto Sans"/>
                <a:ea typeface="Noto Sans"/>
                <a:cs typeface="Noto Sans"/>
              </a:rPr>
              <a:t>: Reflect on your own non-verbal communication.</a:t>
            </a:r>
          </a:p>
          <a:p>
            <a:pPr marL="0" indent="0">
              <a:buNone/>
            </a:pPr>
            <a:endParaRPr lang="en-US" dirty="0"/>
          </a:p>
        </p:txBody>
      </p:sp>
      <p:sp>
        <p:nvSpPr>
          <p:cNvPr id="3" name="Title 2">
            <a:extLst>
              <a:ext uri="{FF2B5EF4-FFF2-40B4-BE49-F238E27FC236}">
                <a16:creationId xmlns:a16="http://schemas.microsoft.com/office/drawing/2014/main" id="{CDC653AD-4839-B8E6-0C4E-F6DB002EA64D}"/>
              </a:ext>
            </a:extLst>
          </p:cNvPr>
          <p:cNvSpPr>
            <a:spLocks noGrp="1"/>
          </p:cNvSpPr>
          <p:nvPr>
            <p:ph type="title"/>
          </p:nvPr>
        </p:nvSpPr>
        <p:spPr/>
        <p:txBody>
          <a:bodyPr/>
          <a:lstStyle/>
          <a:p>
            <a:r>
              <a:rPr lang="en-US" dirty="0">
                <a:latin typeface="Noto Sans"/>
                <a:ea typeface="Noto Sans"/>
                <a:cs typeface="Noto Sans"/>
              </a:rPr>
              <a:t>Enhancing Non-verbal Communication</a:t>
            </a:r>
            <a:endParaRPr lang="en-US" dirty="0"/>
          </a:p>
        </p:txBody>
      </p:sp>
      <p:pic>
        <p:nvPicPr>
          <p:cNvPr id="4" name="Picture 3" descr="Mastering Non-Verbal Communication for Impactful Talk Tracks">
            <a:extLst>
              <a:ext uri="{FF2B5EF4-FFF2-40B4-BE49-F238E27FC236}">
                <a16:creationId xmlns:a16="http://schemas.microsoft.com/office/drawing/2014/main" id="{D798BB2A-BB23-CC43-D604-4E0ECCFA6623}"/>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5282852" y="2057265"/>
            <a:ext cx="3494775" cy="1663509"/>
          </a:xfrm>
          <a:prstGeom prst="rect">
            <a:avLst/>
          </a:prstGeom>
        </p:spPr>
      </p:pic>
    </p:spTree>
    <p:extLst>
      <p:ext uri="{BB962C8B-B14F-4D97-AF65-F5344CB8AC3E}">
        <p14:creationId xmlns:p14="http://schemas.microsoft.com/office/powerpoint/2010/main" val="41159492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3410093-B291-1647-B8BA-6BA1EA622D88}"/>
              </a:ext>
            </a:extLst>
          </p:cNvPr>
          <p:cNvSpPr>
            <a:spLocks noGrp="1"/>
          </p:cNvSpPr>
          <p:nvPr>
            <p:ph idx="1"/>
          </p:nvPr>
        </p:nvSpPr>
        <p:spPr>
          <a:xfrm>
            <a:off x="6204808" y="1068261"/>
            <a:ext cx="2586627" cy="3237039"/>
          </a:xfrm>
        </p:spPr>
        <p:txBody>
          <a:bodyPr vert="horz" lIns="91440" tIns="45720" rIns="91440" bIns="45720" rtlCol="0" anchor="t">
            <a:normAutofit lnSpcReduction="10000"/>
          </a:bodyPr>
          <a:lstStyle/>
          <a:p>
            <a:pPr marL="342900" lvl="1" indent="0">
              <a:buNone/>
            </a:pPr>
            <a:r>
              <a:rPr lang="en-US" sz="1400" b="1" dirty="0">
                <a:latin typeface="Noto Sans"/>
                <a:ea typeface="Noto Sans"/>
                <a:cs typeface="Noto Sans"/>
              </a:rPr>
              <a:t>Article 1:</a:t>
            </a:r>
            <a:r>
              <a:rPr lang="en-US" sz="1400" dirty="0">
                <a:latin typeface="Noto Sans"/>
                <a:ea typeface="Noto Sans"/>
                <a:cs typeface="Noto Sans"/>
              </a:rPr>
              <a:t> The role of nonverbal signals in building responsiveness and empathy</a:t>
            </a:r>
            <a:r>
              <a:rPr lang="en-US" sz="1400" u="sng" dirty="0">
                <a:latin typeface="Noto Sans"/>
                <a:ea typeface="Noto Sans"/>
                <a:cs typeface="Noto Sans"/>
                <a:hlinkClick r:id="rId2"/>
              </a:rPr>
              <a:t>: (Evidence-Based Mentoring, 2023)</a:t>
            </a:r>
            <a:endParaRPr lang="en-US" sz="1400" dirty="0">
              <a:latin typeface="Noto Sans"/>
              <a:ea typeface="Noto Sans"/>
              <a:cs typeface="Noto Sans"/>
            </a:endParaRPr>
          </a:p>
          <a:p>
            <a:pPr marL="342900" lvl="1" indent="0">
              <a:buNone/>
            </a:pPr>
            <a:endParaRPr lang="en-US" sz="1400" u="sng" dirty="0">
              <a:latin typeface="Noto Sans"/>
              <a:ea typeface="Noto Sans"/>
              <a:cs typeface="Noto Sans"/>
            </a:endParaRPr>
          </a:p>
          <a:p>
            <a:pPr marL="342900" lvl="1" indent="0">
              <a:buNone/>
            </a:pPr>
            <a:r>
              <a:rPr lang="en-US" sz="1400" b="1" dirty="0">
                <a:latin typeface="Noto Sans"/>
                <a:ea typeface="Noto Sans"/>
                <a:cs typeface="Noto Sans"/>
              </a:rPr>
              <a:t>Article 2:</a:t>
            </a:r>
            <a:r>
              <a:rPr lang="en-US" sz="1400" dirty="0">
                <a:latin typeface="Noto Sans"/>
                <a:ea typeface="Noto Sans"/>
                <a:cs typeface="Noto Sans"/>
              </a:rPr>
              <a:t> Study on universal nonverbal communication systems: Explores shared gestures and expressions across cultures. </a:t>
            </a:r>
            <a:r>
              <a:rPr lang="en-US" sz="1400" dirty="0">
                <a:latin typeface="Noto Sans"/>
                <a:ea typeface="Noto Sans"/>
                <a:cs typeface="Noto Sans"/>
                <a:hlinkClick r:id="rId3"/>
              </a:rPr>
              <a:t>(Georgia State University News, 2023)</a:t>
            </a:r>
            <a:endParaRPr lang="en-US" sz="1400" dirty="0">
              <a:latin typeface="Noto Sans"/>
              <a:ea typeface="Noto Sans"/>
              <a:cs typeface="Noto Sans"/>
            </a:endParaRPr>
          </a:p>
        </p:txBody>
      </p:sp>
      <p:sp>
        <p:nvSpPr>
          <p:cNvPr id="3" name="Title 2">
            <a:extLst>
              <a:ext uri="{FF2B5EF4-FFF2-40B4-BE49-F238E27FC236}">
                <a16:creationId xmlns:a16="http://schemas.microsoft.com/office/drawing/2014/main" id="{07693E90-09B4-0BE1-3D3A-9CBD1E1E0F6C}"/>
              </a:ext>
            </a:extLst>
          </p:cNvPr>
          <p:cNvSpPr>
            <a:spLocks noGrp="1"/>
          </p:cNvSpPr>
          <p:nvPr>
            <p:ph type="title"/>
          </p:nvPr>
        </p:nvSpPr>
        <p:spPr/>
        <p:txBody>
          <a:bodyPr/>
          <a:lstStyle/>
          <a:p>
            <a:r>
              <a:rPr lang="en-US" dirty="0">
                <a:latin typeface="Noto Sans"/>
                <a:ea typeface="Noto Sans"/>
                <a:cs typeface="Noto Sans"/>
              </a:rPr>
              <a:t>Recent Research on Non-verbal Communication</a:t>
            </a:r>
            <a:endParaRPr lang="en-US" dirty="0"/>
          </a:p>
        </p:txBody>
      </p:sp>
      <p:sp>
        <p:nvSpPr>
          <p:cNvPr id="4" name="Content Placeholder 6">
            <a:extLst>
              <a:ext uri="{FF2B5EF4-FFF2-40B4-BE49-F238E27FC236}">
                <a16:creationId xmlns:a16="http://schemas.microsoft.com/office/drawing/2014/main" id="{9B76EAA7-2F77-96EE-9802-4FAA8066C9AA}"/>
              </a:ext>
            </a:extLst>
          </p:cNvPr>
          <p:cNvSpPr>
            <a:spLocks noGrp="1"/>
          </p:cNvSpPr>
          <p:nvPr/>
        </p:nvSpPr>
        <p:spPr>
          <a:xfrm>
            <a:off x="628650" y="1071527"/>
            <a:ext cx="5447883" cy="3233469"/>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0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0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latin typeface="Noto Sans"/>
                <a:ea typeface="Noto Sans"/>
                <a:cs typeface="Noto Sans"/>
              </a:rPr>
              <a:t>In small groups, take time to read the article assigned to you. Then, work together to answer the following questions. (You will be expected to corroborate your answers with other small groups who read the same article later on.)</a:t>
            </a:r>
          </a:p>
          <a:p>
            <a:pPr marL="0" indent="0">
              <a:buNone/>
            </a:pPr>
            <a:endParaRPr lang="en-US" sz="2400" dirty="0"/>
          </a:p>
          <a:p>
            <a:r>
              <a:rPr lang="en-US" sz="1800" i="1" dirty="0">
                <a:latin typeface="Noto Sans"/>
                <a:ea typeface="Noto Sans"/>
                <a:cs typeface="Noto Sans"/>
              </a:rPr>
              <a:t>What are some of the key takeaways from this article?</a:t>
            </a:r>
            <a:endParaRPr lang="en-US" sz="1800" dirty="0">
              <a:latin typeface="Noto Sans"/>
              <a:ea typeface="Noto Sans"/>
              <a:cs typeface="Noto Sans"/>
            </a:endParaRPr>
          </a:p>
          <a:p>
            <a:r>
              <a:rPr lang="en-US" sz="1800" i="1" dirty="0">
                <a:latin typeface="Noto Sans"/>
                <a:ea typeface="Noto Sans"/>
                <a:cs typeface="Noto Sans"/>
              </a:rPr>
              <a:t>How does this relate to what we’ve learned about non-verbal communication thus far?</a:t>
            </a:r>
            <a:endParaRPr lang="en-US" sz="1800" dirty="0">
              <a:latin typeface="Noto Sans"/>
              <a:ea typeface="Noto Sans"/>
              <a:cs typeface="Noto Sans"/>
            </a:endParaRPr>
          </a:p>
          <a:p>
            <a:endParaRPr lang="en-US" dirty="0"/>
          </a:p>
        </p:txBody>
      </p:sp>
    </p:spTree>
    <p:extLst>
      <p:ext uri="{BB962C8B-B14F-4D97-AF65-F5344CB8AC3E}">
        <p14:creationId xmlns:p14="http://schemas.microsoft.com/office/powerpoint/2010/main" val="29254445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81CFF09-A240-A13C-B935-30AFC05C46BD}"/>
              </a:ext>
            </a:extLst>
          </p:cNvPr>
          <p:cNvSpPr>
            <a:spLocks noGrp="1"/>
          </p:cNvSpPr>
          <p:nvPr>
            <p:ph idx="1"/>
          </p:nvPr>
        </p:nvSpPr>
        <p:spPr>
          <a:xfrm>
            <a:off x="4122566" y="1351871"/>
            <a:ext cx="4152379" cy="3237039"/>
          </a:xfrm>
        </p:spPr>
        <p:txBody>
          <a:bodyPr vert="horz" lIns="91440" tIns="45720" rIns="91440" bIns="45720" rtlCol="0" anchor="t">
            <a:normAutofit/>
          </a:bodyPr>
          <a:lstStyle/>
          <a:p>
            <a:pPr lvl="1">
              <a:buFont typeface="System Font Regular" panose="020B0604020202020204" pitchFamily="34" charset="0"/>
              <a:buChar char="–"/>
            </a:pPr>
            <a:r>
              <a:rPr lang="en-US" sz="1600" dirty="0">
                <a:latin typeface="Noto Sans"/>
                <a:ea typeface="Noto Sans"/>
                <a:cs typeface="Noto Sans"/>
              </a:rPr>
              <a:t>Non-verbal communication enriches interpersonal interactions.</a:t>
            </a:r>
          </a:p>
          <a:p>
            <a:pPr marL="342900" lvl="1" indent="0">
              <a:buNone/>
            </a:pPr>
            <a:endParaRPr lang="en-US" sz="1600" dirty="0">
              <a:latin typeface="Noto Sans"/>
              <a:ea typeface="Noto Sans"/>
              <a:cs typeface="Noto Sans"/>
            </a:endParaRPr>
          </a:p>
          <a:p>
            <a:pPr lvl="1">
              <a:buFont typeface="System Font Regular" panose="020B0604020202020204" pitchFamily="34" charset="0"/>
              <a:buChar char="–"/>
            </a:pPr>
            <a:r>
              <a:rPr lang="en-US" sz="1600" dirty="0">
                <a:latin typeface="Noto Sans"/>
                <a:ea typeface="Noto Sans"/>
                <a:cs typeface="Noto Sans"/>
              </a:rPr>
              <a:t>Awareness of body language and cultural context is critical.</a:t>
            </a:r>
          </a:p>
          <a:p>
            <a:pPr marL="342900" lvl="1" indent="0">
              <a:buNone/>
            </a:pPr>
            <a:endParaRPr lang="en-US" sz="1600" dirty="0">
              <a:latin typeface="Noto Sans"/>
              <a:ea typeface="Noto Sans"/>
              <a:cs typeface="Noto Sans"/>
            </a:endParaRPr>
          </a:p>
          <a:p>
            <a:pPr lvl="1">
              <a:buFont typeface="System Font Regular" panose="020B0604020202020204" pitchFamily="34" charset="0"/>
              <a:buChar char="–"/>
            </a:pPr>
            <a:r>
              <a:rPr lang="en-US" sz="1600" dirty="0">
                <a:latin typeface="Noto Sans"/>
                <a:ea typeface="Noto Sans"/>
                <a:cs typeface="Noto Sans"/>
              </a:rPr>
              <a:t>Practice and self-reflection can improve understanding and conveyance of non-verbal messages.</a:t>
            </a:r>
          </a:p>
          <a:p>
            <a:endParaRPr lang="en-US" dirty="0"/>
          </a:p>
        </p:txBody>
      </p:sp>
      <p:sp>
        <p:nvSpPr>
          <p:cNvPr id="3" name="Title 2">
            <a:extLst>
              <a:ext uri="{FF2B5EF4-FFF2-40B4-BE49-F238E27FC236}">
                <a16:creationId xmlns:a16="http://schemas.microsoft.com/office/drawing/2014/main" id="{CFD069D6-0D8D-3C69-4770-5F684BA7C1AF}"/>
              </a:ext>
            </a:extLst>
          </p:cNvPr>
          <p:cNvSpPr>
            <a:spLocks noGrp="1"/>
          </p:cNvSpPr>
          <p:nvPr>
            <p:ph type="title"/>
          </p:nvPr>
        </p:nvSpPr>
        <p:spPr/>
        <p:txBody>
          <a:bodyPr/>
          <a:lstStyle/>
          <a:p>
            <a:r>
              <a:rPr lang="en-US" dirty="0">
                <a:latin typeface="Noto Sans"/>
                <a:ea typeface="Noto Sans"/>
                <a:cs typeface="Noto Sans"/>
              </a:rPr>
              <a:t>Non-verbal Communication – Key Takeaways</a:t>
            </a:r>
            <a:endParaRPr lang="en-US" dirty="0"/>
          </a:p>
        </p:txBody>
      </p:sp>
      <p:pic>
        <p:nvPicPr>
          <p:cNvPr id="4" name="Picture 3" descr="440+ Key Takeaway Stock Photos, Pictures &amp; Royalty-Free Images - iStock |  Key, Summary, Decision">
            <a:extLst>
              <a:ext uri="{FF2B5EF4-FFF2-40B4-BE49-F238E27FC236}">
                <a16:creationId xmlns:a16="http://schemas.microsoft.com/office/drawing/2014/main" id="{48C5D866-8E4B-07AF-01CF-D69C3935C89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1229" y="1711547"/>
            <a:ext cx="3877368" cy="2041386"/>
          </a:xfrm>
          <a:prstGeom prst="rect">
            <a:avLst/>
          </a:prstGeom>
        </p:spPr>
      </p:pic>
    </p:spTree>
    <p:extLst>
      <p:ext uri="{BB962C8B-B14F-4D97-AF65-F5344CB8AC3E}">
        <p14:creationId xmlns:p14="http://schemas.microsoft.com/office/powerpoint/2010/main" val="39261113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701CCF-957D-FD90-208B-3B3ECCDE8A2E}"/>
              </a:ext>
            </a:extLst>
          </p:cNvPr>
          <p:cNvSpPr>
            <a:spLocks noGrp="1"/>
          </p:cNvSpPr>
          <p:nvPr>
            <p:ph idx="1"/>
          </p:nvPr>
        </p:nvSpPr>
        <p:spPr/>
        <p:txBody>
          <a:bodyPr vert="horz" lIns="91440" tIns="45720" rIns="91440" bIns="45720" rtlCol="0" anchor="t">
            <a:normAutofit/>
          </a:bodyPr>
          <a:lstStyle/>
          <a:p>
            <a:r>
              <a:rPr lang="en-US" sz="1600" dirty="0">
                <a:latin typeface="Noto Sans"/>
                <a:ea typeface="Noto Sans"/>
                <a:cs typeface="Noto Sans"/>
              </a:rPr>
              <a:t>You will be given bingo cards with different active listening and communication skills (made eye contact, paraphrased, validated someone’s feelings, demonstrated empathy, asked clarifying questions, etc.).</a:t>
            </a:r>
            <a:endParaRPr lang="en-US" dirty="0"/>
          </a:p>
          <a:p>
            <a:r>
              <a:rPr lang="en-US" sz="1600" dirty="0">
                <a:latin typeface="Noto Sans"/>
                <a:ea typeface="Noto Sans"/>
                <a:cs typeface="Noto Sans"/>
              </a:rPr>
              <a:t>We are going to participate in a group discussion and you must mark off the squares of your bingo sheet when you observe those skills being used. You must also write the name of the peer who is doing those skills. </a:t>
            </a:r>
            <a:endParaRPr lang="en-US" dirty="0"/>
          </a:p>
          <a:p>
            <a:endParaRPr lang="en-US" sz="1600" dirty="0">
              <a:latin typeface="Noto Sans"/>
              <a:ea typeface="Noto Sans"/>
              <a:cs typeface="Noto Sans"/>
            </a:endParaRPr>
          </a:p>
          <a:p>
            <a:pPr marL="0" indent="0">
              <a:buNone/>
            </a:pPr>
            <a:r>
              <a:rPr lang="en-US" i="1" dirty="0">
                <a:latin typeface="Noto Sans"/>
                <a:ea typeface="Noto Sans"/>
                <a:cs typeface="Noto Sans"/>
              </a:rPr>
              <a:t>In a world filled with new social media platforms and misinformation, it can be hard to keep up. What is your relationship with the media, and how does it influence your view of politics?</a:t>
            </a:r>
            <a:endParaRPr lang="en-US" dirty="0">
              <a:latin typeface="Noto Sans"/>
              <a:ea typeface="Noto Sans"/>
              <a:cs typeface="Noto Sans"/>
            </a:endParaRPr>
          </a:p>
          <a:p>
            <a:endParaRPr lang="en-US" sz="1600" dirty="0"/>
          </a:p>
          <a:p>
            <a:endParaRPr lang="en-US" dirty="0"/>
          </a:p>
        </p:txBody>
      </p:sp>
      <p:sp>
        <p:nvSpPr>
          <p:cNvPr id="3" name="Title 2">
            <a:extLst>
              <a:ext uri="{FF2B5EF4-FFF2-40B4-BE49-F238E27FC236}">
                <a16:creationId xmlns:a16="http://schemas.microsoft.com/office/drawing/2014/main" id="{13696986-933E-E2E6-DE66-0A45F97D10A8}"/>
              </a:ext>
            </a:extLst>
          </p:cNvPr>
          <p:cNvSpPr>
            <a:spLocks noGrp="1"/>
          </p:cNvSpPr>
          <p:nvPr>
            <p:ph type="title"/>
          </p:nvPr>
        </p:nvSpPr>
        <p:spPr/>
        <p:txBody>
          <a:bodyPr>
            <a:normAutofit fontScale="90000"/>
          </a:bodyPr>
          <a:lstStyle/>
          <a:p>
            <a:r>
              <a:rPr lang="en-US" dirty="0">
                <a:latin typeface="Noto Sans"/>
                <a:ea typeface="Noto Sans"/>
                <a:cs typeface="Noto Sans"/>
              </a:rPr>
              <a:t>Non-verbal Communication &amp; Active Listening - BINGO</a:t>
            </a:r>
            <a:endParaRPr lang="en-US" dirty="0"/>
          </a:p>
        </p:txBody>
      </p:sp>
    </p:spTree>
    <p:extLst>
      <p:ext uri="{BB962C8B-B14F-4D97-AF65-F5344CB8AC3E}">
        <p14:creationId xmlns:p14="http://schemas.microsoft.com/office/powerpoint/2010/main" val="23978596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1A664A-A889-0A76-64A7-0E87B832F05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6EFC729-F5B1-33F6-C2C5-0E1506C74ED3}"/>
              </a:ext>
            </a:extLst>
          </p:cNvPr>
          <p:cNvSpPr>
            <a:spLocks noGrp="1"/>
          </p:cNvSpPr>
          <p:nvPr>
            <p:ph type="title"/>
          </p:nvPr>
        </p:nvSpPr>
        <p:spPr/>
        <p:txBody>
          <a:bodyPr/>
          <a:lstStyle/>
          <a:p>
            <a:r>
              <a:rPr lang="en-US" dirty="0">
                <a:latin typeface="Noto Sans"/>
                <a:ea typeface="Noto Sans"/>
                <a:cs typeface="Noto Sans"/>
              </a:rPr>
              <a:t>Module 2.3 - Effective Communication</a:t>
            </a:r>
            <a:endParaRPr lang="en-US" dirty="0"/>
          </a:p>
        </p:txBody>
      </p:sp>
      <p:sp>
        <p:nvSpPr>
          <p:cNvPr id="2" name="Content Placeholder 1">
            <a:extLst>
              <a:ext uri="{FF2B5EF4-FFF2-40B4-BE49-F238E27FC236}">
                <a16:creationId xmlns:a16="http://schemas.microsoft.com/office/drawing/2014/main" id="{86013EA4-0EF8-E2F1-F061-932660817683}"/>
              </a:ext>
            </a:extLst>
          </p:cNvPr>
          <p:cNvSpPr>
            <a:spLocks noGrp="1"/>
          </p:cNvSpPr>
          <p:nvPr>
            <p:ph type="body" idx="1"/>
          </p:nvPr>
        </p:nvSpPr>
        <p:spPr/>
        <p:txBody>
          <a:bodyPr vert="horz" lIns="91440" tIns="45720" rIns="91440" bIns="45720" rtlCol="0" anchor="t">
            <a:normAutofit/>
          </a:bodyPr>
          <a:lstStyle/>
          <a:p>
            <a:r>
              <a:rPr lang="en-US" dirty="0">
                <a:latin typeface="Noto Sans"/>
                <a:ea typeface="Noto Sans"/>
                <a:cs typeface="Noto Sans"/>
              </a:rPr>
              <a:t>Communicating Clearly and Respectfully in Different Settings</a:t>
            </a:r>
          </a:p>
        </p:txBody>
      </p:sp>
    </p:spTree>
    <p:extLst>
      <p:ext uri="{BB962C8B-B14F-4D97-AF65-F5344CB8AC3E}">
        <p14:creationId xmlns:p14="http://schemas.microsoft.com/office/powerpoint/2010/main" val="19630595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249680" y="944880"/>
            <a:ext cx="6644640" cy="3159760"/>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400" dirty="0"/>
              <a:t>NIWL Registered Apprenticeships are supported by the Employment Training Administration of the U.S. Department of Labor as part of an ABA2 grant award totaling $8 million with 0% financed from non-governmental sources.</a:t>
            </a:r>
          </a:p>
          <a:p>
            <a:endParaRPr lang="en-US" sz="1400" dirty="0"/>
          </a:p>
          <a:p>
            <a:pPr algn="ctr"/>
            <a:r>
              <a:rPr lang="en-US" sz="1400"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D4ACFD-329F-557E-7EFB-14CAADCE1943}"/>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66816CB-8E5B-F407-7EB7-EBFE4B077E70}"/>
              </a:ext>
            </a:extLst>
          </p:cNvPr>
          <p:cNvSpPr>
            <a:spLocks noGrp="1"/>
          </p:cNvSpPr>
          <p:nvPr>
            <p:ph idx="1"/>
          </p:nvPr>
        </p:nvSpPr>
        <p:spPr>
          <a:xfrm>
            <a:off x="630936" y="749056"/>
            <a:ext cx="3627850" cy="3237039"/>
          </a:xfrm>
        </p:spPr>
        <p:txBody>
          <a:bodyPr vert="horz" lIns="91440" tIns="45720" rIns="91440" bIns="45720" rtlCol="0" anchor="t">
            <a:normAutofit/>
          </a:bodyPr>
          <a:lstStyle/>
          <a:p>
            <a:endParaRPr lang="en-US" sz="1400" b="1" dirty="0">
              <a:latin typeface="Noto Sans"/>
              <a:ea typeface="Noto Sans"/>
              <a:cs typeface="Noto Sans"/>
            </a:endParaRPr>
          </a:p>
          <a:p>
            <a:r>
              <a:rPr lang="en-US" sz="1400" b="1" dirty="0">
                <a:latin typeface="Noto Sans"/>
                <a:ea typeface="Noto Sans"/>
                <a:cs typeface="Noto Sans"/>
              </a:rPr>
              <a:t>Definition: </a:t>
            </a:r>
            <a:r>
              <a:rPr lang="en-US" sz="1400" dirty="0">
                <a:latin typeface="Noto Sans"/>
                <a:ea typeface="Noto Sans"/>
                <a:cs typeface="Noto Sans"/>
              </a:rPr>
              <a:t>The exchange of information clearly, accurate, and mutually understood.</a:t>
            </a:r>
          </a:p>
          <a:p>
            <a:r>
              <a:rPr lang="en-US" sz="1400" b="1" dirty="0">
                <a:latin typeface="Noto Sans"/>
                <a:ea typeface="Noto Sans"/>
                <a:cs typeface="Noto Sans"/>
              </a:rPr>
              <a:t>Importance: </a:t>
            </a:r>
            <a:r>
              <a:rPr lang="en-US" sz="1400" dirty="0">
                <a:latin typeface="Noto Sans"/>
                <a:ea typeface="Noto Sans"/>
                <a:cs typeface="Noto Sans"/>
              </a:rPr>
              <a:t>Effective communication fosters collaboration, reduces misunderstandings, and strengthens relationships in diverse settings.</a:t>
            </a:r>
            <a:endParaRPr lang="en-US" sz="1400">
              <a:latin typeface="Noto Sans"/>
              <a:ea typeface="Noto Sans"/>
              <a:cs typeface="Noto Sans"/>
            </a:endParaRPr>
          </a:p>
          <a:p>
            <a:endParaRPr lang="en-US" sz="1200" dirty="0">
              <a:latin typeface="Noto Sans"/>
              <a:ea typeface="Noto Sans"/>
              <a:cs typeface="Noto Sans"/>
            </a:endParaRPr>
          </a:p>
          <a:p>
            <a:endParaRPr lang="en-US" sz="700" dirty="0">
              <a:latin typeface="Noto Sans"/>
              <a:ea typeface="Noto Sans"/>
              <a:cs typeface="Noto Sans"/>
            </a:endParaRPr>
          </a:p>
          <a:p>
            <a:endParaRPr lang="en-US" sz="1200" b="1" dirty="0">
              <a:latin typeface="Noto Sans"/>
              <a:ea typeface="Noto Sans"/>
              <a:cs typeface="Noto Sans"/>
            </a:endParaRPr>
          </a:p>
          <a:p>
            <a:endParaRPr lang="en-US" dirty="0">
              <a:latin typeface="Noto Sans"/>
              <a:ea typeface="Noto Sans"/>
              <a:cs typeface="Noto Sans"/>
            </a:endParaRPr>
          </a:p>
        </p:txBody>
      </p:sp>
      <p:sp>
        <p:nvSpPr>
          <p:cNvPr id="3" name="Title 2">
            <a:extLst>
              <a:ext uri="{FF2B5EF4-FFF2-40B4-BE49-F238E27FC236}">
                <a16:creationId xmlns:a16="http://schemas.microsoft.com/office/drawing/2014/main" id="{F2516529-9B15-BB11-A118-361973C6B5BB}"/>
              </a:ext>
            </a:extLst>
          </p:cNvPr>
          <p:cNvSpPr>
            <a:spLocks noGrp="1"/>
          </p:cNvSpPr>
          <p:nvPr>
            <p:ph type="title"/>
          </p:nvPr>
        </p:nvSpPr>
        <p:spPr/>
        <p:txBody>
          <a:bodyPr/>
          <a:lstStyle/>
          <a:p>
            <a:r>
              <a:rPr lang="en-US" dirty="0">
                <a:latin typeface="Noto Sans"/>
                <a:ea typeface="Noto Sans"/>
                <a:cs typeface="Noto Sans"/>
              </a:rPr>
              <a:t>What is effective communication?</a:t>
            </a:r>
            <a:endParaRPr lang="en-US" dirty="0"/>
          </a:p>
        </p:txBody>
      </p:sp>
      <p:sp>
        <p:nvSpPr>
          <p:cNvPr id="4" name="TextBox 3">
            <a:extLst>
              <a:ext uri="{FF2B5EF4-FFF2-40B4-BE49-F238E27FC236}">
                <a16:creationId xmlns:a16="http://schemas.microsoft.com/office/drawing/2014/main" id="{DEA9F3DA-4A74-D329-4E16-ECAF79AF5FF8}"/>
              </a:ext>
            </a:extLst>
          </p:cNvPr>
          <p:cNvSpPr txBox="1"/>
          <p:nvPr/>
        </p:nvSpPr>
        <p:spPr>
          <a:xfrm>
            <a:off x="4053736" y="1082718"/>
            <a:ext cx="4881258" cy="357020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28600" indent="-228600">
              <a:buFont typeface=""/>
              <a:buChar char="•"/>
            </a:pPr>
            <a:r>
              <a:rPr lang="en-US" sz="1600" b="1" dirty="0">
                <a:latin typeface="Noto Sans"/>
                <a:ea typeface="Noto Sans"/>
                <a:cs typeface="Noto Sans"/>
              </a:rPr>
              <a:t>Components of non-verbal communication</a:t>
            </a:r>
            <a:r>
              <a:rPr lang="en-US" sz="1600" dirty="0">
                <a:latin typeface="Noto Sans"/>
                <a:ea typeface="Noto Sans"/>
                <a:cs typeface="Noto Sans"/>
              </a:rPr>
              <a:t>:</a:t>
            </a:r>
          </a:p>
          <a:p>
            <a:endParaRPr lang="en-US" sz="1400" dirty="0">
              <a:latin typeface="Noto Sans"/>
              <a:ea typeface="Noto Sans"/>
              <a:cs typeface="Noto Sans"/>
            </a:endParaRPr>
          </a:p>
          <a:p>
            <a:pPr lvl="1">
              <a:buFont typeface="Courier New"/>
              <a:buChar char="○"/>
            </a:pPr>
            <a:r>
              <a:rPr lang="en-US" sz="1400" b="1" dirty="0">
                <a:latin typeface="Noto Sans"/>
                <a:ea typeface="Noto Sans"/>
                <a:cs typeface="Noto Sans"/>
              </a:rPr>
              <a:t> Clarity:</a:t>
            </a:r>
            <a:r>
              <a:rPr lang="en-US" sz="1400" dirty="0">
                <a:latin typeface="Noto Sans"/>
                <a:ea typeface="Noto Sans"/>
                <a:cs typeface="Noto Sans"/>
              </a:rPr>
              <a:t> Use simple and precise language.</a:t>
            </a:r>
          </a:p>
          <a:p>
            <a:pPr lvl="1"/>
            <a:endParaRPr lang="en-US" sz="1400" dirty="0">
              <a:latin typeface="Noto Sans"/>
              <a:ea typeface="Noto Sans"/>
              <a:cs typeface="Noto Sans"/>
            </a:endParaRPr>
          </a:p>
          <a:p>
            <a:pPr lvl="1">
              <a:buFont typeface="Courier New"/>
              <a:buChar char="○"/>
            </a:pPr>
            <a:r>
              <a:rPr lang="en-US" sz="1400" b="1" dirty="0">
                <a:latin typeface="Noto Sans"/>
                <a:ea typeface="Noto Sans"/>
                <a:cs typeface="Noto Sans"/>
              </a:rPr>
              <a:t> Active Listening:</a:t>
            </a:r>
            <a:r>
              <a:rPr lang="en-US" sz="1400" dirty="0">
                <a:latin typeface="Noto Sans"/>
                <a:ea typeface="Noto Sans"/>
                <a:cs typeface="Noto Sans"/>
              </a:rPr>
              <a:t> Engage fully with the speaker’s message.</a:t>
            </a:r>
          </a:p>
          <a:p>
            <a:pPr lvl="1"/>
            <a:endParaRPr lang="en-US" sz="1400" dirty="0">
              <a:latin typeface="Noto Sans"/>
              <a:ea typeface="Noto Sans"/>
              <a:cs typeface="Noto Sans"/>
            </a:endParaRPr>
          </a:p>
          <a:p>
            <a:pPr lvl="1">
              <a:buFont typeface="Courier New"/>
              <a:buChar char="○"/>
            </a:pPr>
            <a:r>
              <a:rPr lang="en-US" sz="1400" b="1" dirty="0">
                <a:latin typeface="Noto Sans"/>
                <a:ea typeface="Noto Sans"/>
                <a:cs typeface="Noto Sans"/>
              </a:rPr>
              <a:t> Empathy:</a:t>
            </a:r>
            <a:r>
              <a:rPr lang="en-US" sz="1400" dirty="0">
                <a:latin typeface="Noto Sans"/>
                <a:ea typeface="Noto Sans"/>
                <a:cs typeface="Noto Sans"/>
              </a:rPr>
              <a:t> Understand and validate others’ perspectives.</a:t>
            </a:r>
            <a:endParaRPr lang="en-US" sz="1400" dirty="0">
              <a:latin typeface="Noto Sans"/>
              <a:ea typeface="Noto Sans"/>
              <a:cs typeface="Arial" panose="020B0604020202020204"/>
            </a:endParaRPr>
          </a:p>
          <a:p>
            <a:pPr lvl="1">
              <a:buFont typeface="Courier New"/>
              <a:buChar char="○"/>
            </a:pPr>
            <a:endParaRPr lang="en-US" sz="1400" dirty="0">
              <a:latin typeface="Noto Sans"/>
              <a:ea typeface="Noto Sans"/>
              <a:cs typeface="Noto Sans"/>
            </a:endParaRPr>
          </a:p>
          <a:p>
            <a:pPr lvl="1">
              <a:buFont typeface="Courier New"/>
              <a:buChar char="○"/>
            </a:pPr>
            <a:r>
              <a:rPr lang="en-US" sz="1400" b="1" dirty="0">
                <a:latin typeface="Noto Sans"/>
                <a:ea typeface="Noto Sans"/>
                <a:cs typeface="Noto Sans"/>
              </a:rPr>
              <a:t> Feedback:</a:t>
            </a:r>
            <a:r>
              <a:rPr lang="en-US" sz="1400" dirty="0">
                <a:latin typeface="Noto Sans"/>
                <a:ea typeface="Noto Sans"/>
                <a:cs typeface="Noto Sans"/>
              </a:rPr>
              <a:t> Provide constructive and respectful responses.</a:t>
            </a:r>
          </a:p>
          <a:p>
            <a:pPr lvl="1"/>
            <a:endParaRPr lang="en-US" sz="1400" dirty="0">
              <a:latin typeface="Noto Sans"/>
              <a:ea typeface="Noto Sans"/>
              <a:cs typeface="Noto Sans"/>
            </a:endParaRPr>
          </a:p>
          <a:p>
            <a:pPr lvl="1">
              <a:buFont typeface="Courier New"/>
              <a:buChar char="○"/>
            </a:pPr>
            <a:r>
              <a:rPr lang="en-US" sz="1400" b="1" dirty="0">
                <a:latin typeface="Noto Sans"/>
                <a:ea typeface="Noto Sans"/>
                <a:cs typeface="Noto Sans"/>
              </a:rPr>
              <a:t> Adaptability:</a:t>
            </a:r>
            <a:r>
              <a:rPr lang="en-US" sz="1400" dirty="0">
                <a:latin typeface="Noto Sans"/>
                <a:ea typeface="Noto Sans"/>
                <a:cs typeface="Noto Sans"/>
              </a:rPr>
              <a:t> Tailor your communication to fit the audience and context.</a:t>
            </a:r>
          </a:p>
          <a:p>
            <a:pPr marL="228600" lvl="1" indent="-228600">
              <a:buFont typeface="System Font Regular,Sans-Serif"/>
              <a:buChar char="–"/>
            </a:pPr>
            <a:endParaRPr lang="en-US" sz="1400" b="1" dirty="0">
              <a:latin typeface="Noto Sans"/>
              <a:ea typeface="Noto Sans"/>
              <a:cs typeface="Noto Sans"/>
            </a:endParaRPr>
          </a:p>
        </p:txBody>
      </p:sp>
      <p:pic>
        <p:nvPicPr>
          <p:cNvPr id="6" name="Picture 5" descr="How to Communicate Effectively (In Any Situation) - Thomas Griffin">
            <a:extLst>
              <a:ext uri="{FF2B5EF4-FFF2-40B4-BE49-F238E27FC236}">
                <a16:creationId xmlns:a16="http://schemas.microsoft.com/office/drawing/2014/main" id="{779C2788-A83E-662F-E800-8B4F97AC97D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19721" y="2826282"/>
            <a:ext cx="2132557" cy="1823908"/>
          </a:xfrm>
          <a:prstGeom prst="rect">
            <a:avLst/>
          </a:prstGeom>
        </p:spPr>
      </p:pic>
    </p:spTree>
    <p:extLst>
      <p:ext uri="{BB962C8B-B14F-4D97-AF65-F5344CB8AC3E}">
        <p14:creationId xmlns:p14="http://schemas.microsoft.com/office/powerpoint/2010/main" val="2834824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BD62F22-E509-ABD6-D556-BB9BD29F692B}"/>
              </a:ext>
            </a:extLst>
          </p:cNvPr>
          <p:cNvSpPr>
            <a:spLocks noGrp="1"/>
          </p:cNvSpPr>
          <p:nvPr>
            <p:ph idx="1"/>
          </p:nvPr>
        </p:nvSpPr>
        <p:spPr/>
        <p:txBody>
          <a:bodyPr vert="horz" lIns="91440" tIns="45720" rIns="91440" bIns="45720" rtlCol="0" anchor="t">
            <a:normAutofit/>
          </a:bodyPr>
          <a:lstStyle/>
          <a:p>
            <a:r>
              <a:rPr lang="en-US" sz="1600" dirty="0">
                <a:latin typeface="Noto Sans"/>
                <a:ea typeface="Noto Sans"/>
                <a:cs typeface="Noto Sans"/>
              </a:rPr>
              <a:t>Get into pairs (or groups of 3); you are going to write up and practice a role-playing scenario. The role-playing scenario should require one person in your group to navigate miscommunication in a specific setting (e.g., a workplace disagreement, cross-cultural interaction, or a client-provider scenario). The goal is for you to use your active listening skills and employ strategies to clarify messages.  </a:t>
            </a:r>
            <a:endParaRPr lang="en-US" sz="2400" dirty="0"/>
          </a:p>
          <a:p>
            <a:endParaRPr lang="en-US" sz="1600" dirty="0"/>
          </a:p>
          <a:p>
            <a:r>
              <a:rPr lang="en-US" sz="1600" dirty="0">
                <a:latin typeface="Noto Sans"/>
                <a:ea typeface="Noto Sans"/>
                <a:cs typeface="Noto Sans"/>
              </a:rPr>
              <a:t>Afterwards, we will come together come together to watch the everyone present their role-play and then we will debrief!</a:t>
            </a:r>
          </a:p>
          <a:p>
            <a:endParaRPr lang="en-US" sz="1600" dirty="0"/>
          </a:p>
          <a:p>
            <a:endParaRPr lang="en-US" sz="2400" dirty="0"/>
          </a:p>
        </p:txBody>
      </p:sp>
      <p:sp>
        <p:nvSpPr>
          <p:cNvPr id="3" name="Title 2">
            <a:extLst>
              <a:ext uri="{FF2B5EF4-FFF2-40B4-BE49-F238E27FC236}">
                <a16:creationId xmlns:a16="http://schemas.microsoft.com/office/drawing/2014/main" id="{A9804D08-B6E5-673F-68B9-3CDDA753F463}"/>
              </a:ext>
            </a:extLst>
          </p:cNvPr>
          <p:cNvSpPr>
            <a:spLocks noGrp="1"/>
          </p:cNvSpPr>
          <p:nvPr>
            <p:ph type="title"/>
          </p:nvPr>
        </p:nvSpPr>
        <p:spPr/>
        <p:txBody>
          <a:bodyPr/>
          <a:lstStyle/>
          <a:p>
            <a:r>
              <a:rPr lang="en-US" dirty="0">
                <a:latin typeface="Noto Sans"/>
                <a:ea typeface="Noto Sans"/>
                <a:cs typeface="Noto Sans"/>
              </a:rPr>
              <a:t>Role-playing</a:t>
            </a:r>
            <a:endParaRPr lang="en-US" dirty="0"/>
          </a:p>
        </p:txBody>
      </p:sp>
    </p:spTree>
    <p:extLst>
      <p:ext uri="{BB962C8B-B14F-4D97-AF65-F5344CB8AC3E}">
        <p14:creationId xmlns:p14="http://schemas.microsoft.com/office/powerpoint/2010/main" val="11843434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14DFD-4566-8834-DB79-F4270E306BFB}"/>
              </a:ext>
            </a:extLst>
          </p:cNvPr>
          <p:cNvSpPr>
            <a:spLocks noGrp="1"/>
          </p:cNvSpPr>
          <p:nvPr>
            <p:ph type="title"/>
          </p:nvPr>
        </p:nvSpPr>
        <p:spPr/>
        <p:txBody>
          <a:bodyPr/>
          <a:lstStyle/>
          <a:p>
            <a:r>
              <a:rPr lang="en-US" dirty="0">
                <a:latin typeface="Noto Sans"/>
                <a:ea typeface="Noto Sans"/>
                <a:cs typeface="Noto Sans"/>
              </a:rPr>
              <a:t>See you next session!</a:t>
            </a:r>
            <a:endParaRPr lang="en-US" dirty="0"/>
          </a:p>
        </p:txBody>
      </p:sp>
    </p:spTree>
    <p:extLst>
      <p:ext uri="{BB962C8B-B14F-4D97-AF65-F5344CB8AC3E}">
        <p14:creationId xmlns:p14="http://schemas.microsoft.com/office/powerpoint/2010/main" val="3440525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55885D-E8F7-C927-8B35-839D5CC2AF7D}"/>
              </a:ext>
            </a:extLst>
          </p:cNvPr>
          <p:cNvSpPr>
            <a:spLocks noGrp="1"/>
          </p:cNvSpPr>
          <p:nvPr>
            <p:ph type="title"/>
          </p:nvPr>
        </p:nvSpPr>
        <p:spPr>
          <a:xfrm>
            <a:off x="2635568" y="-858916"/>
            <a:ext cx="7200900" cy="2139553"/>
          </a:xfrm>
        </p:spPr>
        <p:txBody>
          <a:bodyPr>
            <a:normAutofit/>
          </a:bodyPr>
          <a:lstStyle/>
          <a:p>
            <a:r>
              <a:rPr lang="en-US" sz="2800" dirty="0">
                <a:latin typeface="Noto Sans"/>
                <a:ea typeface="Noto Sans"/>
                <a:cs typeface="Noto Sans"/>
              </a:rPr>
              <a:t>Our Community Norms </a:t>
            </a:r>
          </a:p>
        </p:txBody>
      </p:sp>
      <p:sp>
        <p:nvSpPr>
          <p:cNvPr id="2" name="Content Placeholder 1">
            <a:extLst>
              <a:ext uri="{FF2B5EF4-FFF2-40B4-BE49-F238E27FC236}">
                <a16:creationId xmlns:a16="http://schemas.microsoft.com/office/drawing/2014/main" id="{1B054398-76EA-8233-C812-D6D4884F50B1}"/>
              </a:ext>
            </a:extLst>
          </p:cNvPr>
          <p:cNvSpPr>
            <a:spLocks noGrp="1"/>
          </p:cNvSpPr>
          <p:nvPr>
            <p:ph type="body" idx="1"/>
          </p:nvPr>
        </p:nvSpPr>
        <p:spPr>
          <a:xfrm>
            <a:off x="601028" y="1552338"/>
            <a:ext cx="3230880" cy="2710100"/>
          </a:xfrm>
        </p:spPr>
        <p:txBody>
          <a:bodyPr vert="horz" lIns="91440" tIns="45720" rIns="91440" bIns="45720" rtlCol="0" anchor="t">
            <a:normAutofit fontScale="92500"/>
          </a:bodyPr>
          <a:lstStyle/>
          <a:p>
            <a:pPr marL="285750" indent="-285750">
              <a:buChar char="•"/>
            </a:pPr>
            <a:r>
              <a:rPr lang="en-US" sz="1600" dirty="0">
                <a:latin typeface="Noto Sans"/>
                <a:ea typeface="Noto Sans"/>
                <a:cs typeface="Noto Sans"/>
              </a:rPr>
              <a:t>Navigator will copy and paste the community norms on this slide that are agreed upon by the entire group in Session 1.</a:t>
            </a:r>
            <a:endParaRPr lang="en-US"/>
          </a:p>
          <a:p>
            <a:pPr marL="285750" indent="-285750">
              <a:buChar char="•"/>
            </a:pPr>
            <a:r>
              <a:rPr lang="en-US" sz="1600">
                <a:latin typeface="Noto Sans"/>
                <a:ea typeface="Noto Sans"/>
                <a:cs typeface="Noto Sans"/>
              </a:rPr>
              <a:t> Navigator will display </a:t>
            </a:r>
            <a:r>
              <a:rPr lang="en-US" sz="1600" dirty="0">
                <a:latin typeface="Noto Sans"/>
                <a:ea typeface="Noto Sans"/>
                <a:cs typeface="Noto Sans"/>
              </a:rPr>
              <a:t>community norms at the beginning of each session and ask group if they're still OK with them, or if they want to add/change anything.</a:t>
            </a:r>
          </a:p>
          <a:p>
            <a:pPr marL="171450" indent="-171450">
              <a:buChar char="•"/>
            </a:pPr>
            <a:endParaRPr lang="en-US" sz="1000" dirty="0">
              <a:latin typeface="Noto Sans"/>
              <a:ea typeface="Noto Sans"/>
              <a:cs typeface="Noto Sans"/>
            </a:endParaRPr>
          </a:p>
        </p:txBody>
      </p:sp>
      <p:sp>
        <p:nvSpPr>
          <p:cNvPr id="5" name="Content Placeholder 1">
            <a:extLst>
              <a:ext uri="{FF2B5EF4-FFF2-40B4-BE49-F238E27FC236}">
                <a16:creationId xmlns:a16="http://schemas.microsoft.com/office/drawing/2014/main" id="{D86023A7-5D26-D45D-CBD7-49E3C609D910}"/>
              </a:ext>
            </a:extLst>
          </p:cNvPr>
          <p:cNvSpPr txBox="1">
            <a:spLocks/>
          </p:cNvSpPr>
          <p:nvPr/>
        </p:nvSpPr>
        <p:spPr>
          <a:xfrm>
            <a:off x="4443830" y="1552261"/>
            <a:ext cx="3321935" cy="2974501"/>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Tx/>
              <a:buFont typeface="Arial" panose="020B0604020202020204" pitchFamily="34" charset="0"/>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Tx/>
              <a:buFont typeface="System Font Regular"/>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latin typeface="Noto Sans"/>
                <a:ea typeface="Noto Sans"/>
                <a:cs typeface="Noto Sans"/>
              </a:rPr>
              <a:t> </a:t>
            </a:r>
            <a:endParaRPr lang="en-US">
              <a:latin typeface="Noto Sans"/>
              <a:ea typeface="Noto Sans"/>
              <a:cs typeface="Noto Sans"/>
            </a:endParaRPr>
          </a:p>
          <a:p>
            <a:r>
              <a:rPr lang="en-US" dirty="0">
                <a:latin typeface="Noto Sans"/>
                <a:ea typeface="Noto Sans"/>
                <a:cs typeface="Noto Sans"/>
              </a:rPr>
              <a:t>  </a:t>
            </a:r>
          </a:p>
          <a:p>
            <a:r>
              <a:rPr lang="en-US" dirty="0">
                <a:latin typeface="Noto Sans"/>
                <a:ea typeface="Noto Sans"/>
                <a:cs typeface="Noto Sans"/>
              </a:rPr>
              <a:t>  </a:t>
            </a:r>
          </a:p>
          <a:p>
            <a:r>
              <a:rPr lang="en-US" dirty="0">
                <a:latin typeface="Noto Sans"/>
                <a:ea typeface="Noto Sans"/>
                <a:cs typeface="Noto Sans"/>
              </a:rPr>
              <a:t>  </a:t>
            </a:r>
          </a:p>
          <a:p>
            <a:r>
              <a:rPr lang="en-US" dirty="0">
                <a:latin typeface="Noto Sans"/>
                <a:ea typeface="Noto Sans"/>
                <a:cs typeface="Noto Sans"/>
              </a:rPr>
              <a:t>  </a:t>
            </a:r>
          </a:p>
        </p:txBody>
      </p:sp>
    </p:spTree>
    <p:extLst>
      <p:ext uri="{BB962C8B-B14F-4D97-AF65-F5344CB8AC3E}">
        <p14:creationId xmlns:p14="http://schemas.microsoft.com/office/powerpoint/2010/main" val="1238733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178A2-80AA-D502-0F0E-2A6E5E97E20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B15054-C889-F28F-6805-461571744FA3}"/>
              </a:ext>
            </a:extLst>
          </p:cNvPr>
          <p:cNvSpPr>
            <a:spLocks noGrp="1"/>
          </p:cNvSpPr>
          <p:nvPr>
            <p:ph idx="1"/>
          </p:nvPr>
        </p:nvSpPr>
        <p:spPr/>
        <p:txBody>
          <a:bodyPr vert="horz" lIns="91440" tIns="45720" rIns="91440" bIns="45720" rtlCol="0" anchor="t">
            <a:normAutofit/>
          </a:bodyPr>
          <a:lstStyle/>
          <a:p>
            <a:r>
              <a:rPr lang="en-US" dirty="0">
                <a:latin typeface="Noto Sans"/>
                <a:ea typeface="Noto Sans"/>
                <a:cs typeface="Noto Sans"/>
              </a:rPr>
              <a:t>Navigator will pick an Icebreaker of their choosing and write the instructions on this slide. </a:t>
            </a:r>
          </a:p>
        </p:txBody>
      </p:sp>
      <p:sp>
        <p:nvSpPr>
          <p:cNvPr id="3" name="Title 2">
            <a:extLst>
              <a:ext uri="{FF2B5EF4-FFF2-40B4-BE49-F238E27FC236}">
                <a16:creationId xmlns:a16="http://schemas.microsoft.com/office/drawing/2014/main" id="{5218D132-F32B-72DF-01DC-D340F5BFB991}"/>
              </a:ext>
            </a:extLst>
          </p:cNvPr>
          <p:cNvSpPr>
            <a:spLocks noGrp="1"/>
          </p:cNvSpPr>
          <p:nvPr>
            <p:ph type="title"/>
          </p:nvPr>
        </p:nvSpPr>
        <p:spPr/>
        <p:txBody>
          <a:bodyPr/>
          <a:lstStyle/>
          <a:p>
            <a:r>
              <a:rPr lang="en-US" dirty="0">
                <a:latin typeface="Noto Sans"/>
                <a:ea typeface="Noto Sans"/>
                <a:cs typeface="Noto Sans"/>
              </a:rPr>
              <a:t>Icebreaker - Instructions</a:t>
            </a:r>
            <a:endParaRPr lang="en-US" dirty="0"/>
          </a:p>
        </p:txBody>
      </p:sp>
    </p:spTree>
    <p:extLst>
      <p:ext uri="{BB962C8B-B14F-4D97-AF65-F5344CB8AC3E}">
        <p14:creationId xmlns:p14="http://schemas.microsoft.com/office/powerpoint/2010/main" val="493126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F9B294-4DC9-1D2A-B5E8-A1BB8A676F79}"/>
              </a:ext>
            </a:extLst>
          </p:cNvPr>
          <p:cNvSpPr>
            <a:spLocks noGrp="1"/>
          </p:cNvSpPr>
          <p:nvPr>
            <p:ph idx="1"/>
          </p:nvPr>
        </p:nvSpPr>
        <p:spPr>
          <a:xfrm>
            <a:off x="630936" y="1289241"/>
            <a:ext cx="4426385" cy="3237039"/>
          </a:xfrm>
        </p:spPr>
        <p:txBody>
          <a:bodyPr vert="horz" lIns="91440" tIns="45720" rIns="91440" bIns="45720" rtlCol="0" anchor="t">
            <a:normAutofit/>
          </a:bodyPr>
          <a:lstStyle/>
          <a:p>
            <a:r>
              <a:rPr lang="en-US" dirty="0">
                <a:latin typeface="Noto Sans"/>
                <a:ea typeface="Noto Sans"/>
                <a:cs typeface="Noto Sans"/>
              </a:rPr>
              <a:t>Get into groups of 2-3 and grab markers and a poster. With your peers, create an infographic: How to Be an Active Listener.</a:t>
            </a:r>
            <a:endParaRPr lang="en-US" dirty="0"/>
          </a:p>
          <a:p>
            <a:pPr marL="0" indent="0">
              <a:buNone/>
            </a:pPr>
            <a:endParaRPr lang="en-US" dirty="0">
              <a:latin typeface="Noto Sans"/>
              <a:ea typeface="Noto Sans"/>
              <a:cs typeface="Noto Sans"/>
            </a:endParaRPr>
          </a:p>
          <a:p>
            <a:r>
              <a:rPr lang="en-US" dirty="0">
                <a:latin typeface="Noto Sans"/>
                <a:ea typeface="Noto Sans"/>
                <a:cs typeface="Noto Sans"/>
              </a:rPr>
              <a:t>You can use your notes from last session; make sure it's clear and easy for someone to follow. You will be expected to present this to the rest of the class. </a:t>
            </a:r>
            <a:endParaRPr lang="en-US" dirty="0"/>
          </a:p>
        </p:txBody>
      </p:sp>
      <p:sp>
        <p:nvSpPr>
          <p:cNvPr id="3" name="Title 2">
            <a:extLst>
              <a:ext uri="{FF2B5EF4-FFF2-40B4-BE49-F238E27FC236}">
                <a16:creationId xmlns:a16="http://schemas.microsoft.com/office/drawing/2014/main" id="{A1637336-B425-DF5A-CEFE-46F30073A1B9}"/>
              </a:ext>
            </a:extLst>
          </p:cNvPr>
          <p:cNvSpPr>
            <a:spLocks noGrp="1"/>
          </p:cNvSpPr>
          <p:nvPr>
            <p:ph type="title"/>
          </p:nvPr>
        </p:nvSpPr>
        <p:spPr/>
        <p:txBody>
          <a:bodyPr/>
          <a:lstStyle/>
          <a:p>
            <a:r>
              <a:rPr lang="en-US" dirty="0">
                <a:latin typeface="Noto Sans"/>
                <a:ea typeface="Noto Sans"/>
                <a:cs typeface="Noto Sans"/>
              </a:rPr>
              <a:t>Review – Active Listening &amp; Empathy Warm-up</a:t>
            </a:r>
            <a:endParaRPr lang="en-US" dirty="0"/>
          </a:p>
        </p:txBody>
      </p:sp>
      <p:pic>
        <p:nvPicPr>
          <p:cNvPr id="4" name="Picture 3" descr="Infographic Chart, Creative Chart, Informative Layout, Information Display,  Data Illustration PNG">
            <a:extLst>
              <a:ext uri="{FF2B5EF4-FFF2-40B4-BE49-F238E27FC236}">
                <a16:creationId xmlns:a16="http://schemas.microsoft.com/office/drawing/2014/main" id="{D803B8E1-C241-5302-AAC0-9FC73B2CBB4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8510" y="1360508"/>
            <a:ext cx="3072007" cy="3048786"/>
          </a:xfrm>
          <a:prstGeom prst="rect">
            <a:avLst/>
          </a:prstGeom>
        </p:spPr>
      </p:pic>
    </p:spTree>
    <p:extLst>
      <p:ext uri="{BB962C8B-B14F-4D97-AF65-F5344CB8AC3E}">
        <p14:creationId xmlns:p14="http://schemas.microsoft.com/office/powerpoint/2010/main" val="2250410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58713-7111-1D49-537A-D6D99CEC486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62DA53F-BCD9-5DE1-8D4E-17C4F763616E}"/>
              </a:ext>
            </a:extLst>
          </p:cNvPr>
          <p:cNvSpPr>
            <a:spLocks noGrp="1"/>
          </p:cNvSpPr>
          <p:nvPr>
            <p:ph type="title"/>
          </p:nvPr>
        </p:nvSpPr>
        <p:spPr/>
        <p:txBody>
          <a:bodyPr/>
          <a:lstStyle/>
          <a:p>
            <a:r>
              <a:rPr lang="en-US" dirty="0">
                <a:latin typeface="Noto Sans"/>
                <a:ea typeface="Noto Sans"/>
                <a:cs typeface="Noto Sans"/>
              </a:rPr>
              <a:t>Module 2.2 – Non-verbal Communication</a:t>
            </a:r>
            <a:endParaRPr lang="en-US" dirty="0"/>
          </a:p>
        </p:txBody>
      </p:sp>
      <p:sp>
        <p:nvSpPr>
          <p:cNvPr id="2" name="Content Placeholder 1">
            <a:extLst>
              <a:ext uri="{FF2B5EF4-FFF2-40B4-BE49-F238E27FC236}">
                <a16:creationId xmlns:a16="http://schemas.microsoft.com/office/drawing/2014/main" id="{4F1E67E6-A826-8F1C-7538-024EB1CA4415}"/>
              </a:ext>
            </a:extLst>
          </p:cNvPr>
          <p:cNvSpPr>
            <a:spLocks noGrp="1"/>
          </p:cNvSpPr>
          <p:nvPr>
            <p:ph type="body" idx="1"/>
          </p:nvPr>
        </p:nvSpPr>
        <p:spPr/>
        <p:txBody>
          <a:bodyPr vert="horz" lIns="91440" tIns="45720" rIns="91440" bIns="45720" rtlCol="0" anchor="t">
            <a:normAutofit/>
          </a:bodyPr>
          <a:lstStyle/>
          <a:p>
            <a:r>
              <a:rPr lang="en-US" dirty="0">
                <a:latin typeface="Noto Sans"/>
                <a:ea typeface="Noto Sans"/>
                <a:cs typeface="Noto Sans"/>
              </a:rPr>
              <a:t>Understanding the Role of Body Language and Non-verbal Cues</a:t>
            </a:r>
          </a:p>
        </p:txBody>
      </p:sp>
    </p:spTree>
    <p:extLst>
      <p:ext uri="{BB962C8B-B14F-4D97-AF65-F5344CB8AC3E}">
        <p14:creationId xmlns:p14="http://schemas.microsoft.com/office/powerpoint/2010/main" val="22490937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01615BC-E12F-7887-74EB-C0EE487F87DA}"/>
              </a:ext>
            </a:extLst>
          </p:cNvPr>
          <p:cNvSpPr>
            <a:spLocks noGrp="1"/>
          </p:cNvSpPr>
          <p:nvPr>
            <p:ph type="title"/>
          </p:nvPr>
        </p:nvSpPr>
        <p:spPr>
          <a:xfrm>
            <a:off x="623888" y="1282304"/>
            <a:ext cx="8954543" cy="2163039"/>
          </a:xfrm>
        </p:spPr>
        <p:txBody>
          <a:bodyPr>
            <a:normAutofit/>
          </a:bodyPr>
          <a:lstStyle/>
          <a:p>
            <a:r>
              <a:rPr lang="en-US" sz="3200" dirty="0">
                <a:latin typeface="Noto Sans"/>
                <a:ea typeface="Noto Sans"/>
                <a:cs typeface="Noto Sans"/>
              </a:rPr>
              <a:t>Let's reflect...</a:t>
            </a:r>
            <a:br>
              <a:rPr lang="en-US" sz="3200" dirty="0">
                <a:latin typeface="Noto Sans"/>
                <a:ea typeface="Noto Sans"/>
                <a:cs typeface="Noto Sans"/>
              </a:rPr>
            </a:br>
            <a:r>
              <a:rPr lang="en-US" sz="3200" dirty="0">
                <a:latin typeface="Noto Sans"/>
                <a:ea typeface="Noto Sans"/>
                <a:cs typeface="Noto Sans"/>
              </a:rPr>
              <a:t>What is non-verbal communication?</a:t>
            </a:r>
            <a:endParaRPr lang="en-US" sz="3200" dirty="0"/>
          </a:p>
        </p:txBody>
      </p:sp>
      <p:sp>
        <p:nvSpPr>
          <p:cNvPr id="2" name="Content Placeholder 1">
            <a:extLst>
              <a:ext uri="{FF2B5EF4-FFF2-40B4-BE49-F238E27FC236}">
                <a16:creationId xmlns:a16="http://schemas.microsoft.com/office/drawing/2014/main" id="{403370E4-F07F-9790-FE0B-2847B7584DBD}"/>
              </a:ext>
            </a:extLst>
          </p:cNvPr>
          <p:cNvSpPr>
            <a:spLocks noGrp="1"/>
          </p:cNvSpPr>
          <p:nvPr>
            <p:ph type="body" idx="1"/>
          </p:nvPr>
        </p:nvSpPr>
        <p:spPr/>
        <p:txBody>
          <a:bodyPr vert="horz" lIns="91440" tIns="45720" rIns="91440" bIns="45720" rtlCol="0" anchor="t">
            <a:normAutofit/>
          </a:bodyPr>
          <a:lstStyle/>
          <a:p>
            <a:r>
              <a:rPr lang="en-US" dirty="0">
                <a:latin typeface="Noto Sans"/>
                <a:ea typeface="Noto Sans"/>
                <a:cs typeface="Noto Sans"/>
              </a:rPr>
              <a:t>What comes to mind when you hear this term?</a:t>
            </a:r>
            <a:endParaRPr lang="en-US" dirty="0"/>
          </a:p>
        </p:txBody>
      </p:sp>
    </p:spTree>
    <p:extLst>
      <p:ext uri="{BB962C8B-B14F-4D97-AF65-F5344CB8AC3E}">
        <p14:creationId xmlns:p14="http://schemas.microsoft.com/office/powerpoint/2010/main" val="11153633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D6ECD-6846-BCE4-D5BB-278E40ACFAB8}"/>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33AF343-8F19-18CF-F0FC-87192E2BFEFA}"/>
              </a:ext>
            </a:extLst>
          </p:cNvPr>
          <p:cNvSpPr>
            <a:spLocks noGrp="1"/>
          </p:cNvSpPr>
          <p:nvPr>
            <p:ph idx="1"/>
          </p:nvPr>
        </p:nvSpPr>
        <p:spPr>
          <a:xfrm>
            <a:off x="630936" y="827344"/>
            <a:ext cx="3518248" cy="3237039"/>
          </a:xfrm>
        </p:spPr>
        <p:txBody>
          <a:bodyPr vert="horz" lIns="91440" tIns="45720" rIns="91440" bIns="45720" rtlCol="0" anchor="t">
            <a:normAutofit/>
          </a:bodyPr>
          <a:lstStyle/>
          <a:p>
            <a:endParaRPr lang="en-US" sz="1200" b="1" dirty="0">
              <a:latin typeface="Noto Sans"/>
              <a:ea typeface="Noto Sans"/>
              <a:cs typeface="Noto Sans"/>
            </a:endParaRPr>
          </a:p>
          <a:p>
            <a:r>
              <a:rPr lang="en-US" sz="1200" b="1" i="1" dirty="0">
                <a:latin typeface="Noto Sans"/>
                <a:ea typeface="Noto Sans"/>
                <a:cs typeface="Noto Sans"/>
              </a:rPr>
              <a:t>Definition:</a:t>
            </a:r>
            <a:r>
              <a:rPr lang="en-US" sz="1200" b="1" dirty="0">
                <a:latin typeface="Noto Sans"/>
                <a:ea typeface="Noto Sans"/>
                <a:cs typeface="Noto Sans"/>
              </a:rPr>
              <a:t> </a:t>
            </a:r>
            <a:r>
              <a:rPr lang="en-US" sz="1200" dirty="0">
                <a:latin typeface="Noto Sans"/>
                <a:ea typeface="Noto Sans"/>
                <a:cs typeface="Noto Sans"/>
              </a:rPr>
              <a:t>The transmission of messages without spoken words, through body language, gestures, posture, facial expressions, and tone of voice.</a:t>
            </a:r>
          </a:p>
          <a:p>
            <a:endParaRPr lang="en-US" sz="1200" dirty="0">
              <a:latin typeface="Noto Sans"/>
              <a:ea typeface="Noto Sans"/>
              <a:cs typeface="Noto Sans"/>
            </a:endParaRPr>
          </a:p>
          <a:p>
            <a:r>
              <a:rPr lang="en-US" sz="1200" b="1" i="1" dirty="0">
                <a:latin typeface="Noto Sans"/>
                <a:ea typeface="Noto Sans"/>
                <a:cs typeface="Noto Sans"/>
              </a:rPr>
              <a:t>Importance:</a:t>
            </a:r>
            <a:r>
              <a:rPr lang="en-US" sz="1200" i="1" dirty="0">
                <a:latin typeface="Noto Sans"/>
                <a:ea typeface="Noto Sans"/>
                <a:cs typeface="Noto Sans"/>
              </a:rPr>
              <a:t> </a:t>
            </a:r>
            <a:r>
              <a:rPr lang="en-US" sz="1200" dirty="0">
                <a:latin typeface="Noto Sans"/>
                <a:ea typeface="Noto Sans"/>
                <a:cs typeface="Noto Sans"/>
              </a:rPr>
              <a:t>Non-verbal cues often carry more weight than verbal messages in interpreting emotions and intentions.</a:t>
            </a:r>
          </a:p>
          <a:p>
            <a:endParaRPr lang="en-US" sz="700" dirty="0">
              <a:latin typeface="Noto Sans"/>
              <a:ea typeface="Noto Sans"/>
              <a:cs typeface="Noto Sans"/>
            </a:endParaRPr>
          </a:p>
          <a:p>
            <a:endParaRPr lang="en-US" sz="1200" b="1" dirty="0">
              <a:latin typeface="Noto Sans"/>
              <a:ea typeface="Noto Sans"/>
              <a:cs typeface="Noto Sans"/>
            </a:endParaRPr>
          </a:p>
          <a:p>
            <a:endParaRPr lang="en-US" dirty="0">
              <a:latin typeface="Noto Sans"/>
              <a:ea typeface="Noto Sans"/>
              <a:cs typeface="Noto Sans"/>
            </a:endParaRPr>
          </a:p>
        </p:txBody>
      </p:sp>
      <p:sp>
        <p:nvSpPr>
          <p:cNvPr id="3" name="Title 2">
            <a:extLst>
              <a:ext uri="{FF2B5EF4-FFF2-40B4-BE49-F238E27FC236}">
                <a16:creationId xmlns:a16="http://schemas.microsoft.com/office/drawing/2014/main" id="{AA7A1D6D-D0D4-FC47-151E-BEDDF6DC407B}"/>
              </a:ext>
            </a:extLst>
          </p:cNvPr>
          <p:cNvSpPr>
            <a:spLocks noGrp="1"/>
          </p:cNvSpPr>
          <p:nvPr>
            <p:ph type="title"/>
          </p:nvPr>
        </p:nvSpPr>
        <p:spPr/>
        <p:txBody>
          <a:bodyPr/>
          <a:lstStyle/>
          <a:p>
            <a:r>
              <a:rPr lang="en-US" dirty="0">
                <a:latin typeface="Noto Sans"/>
                <a:ea typeface="Noto Sans"/>
                <a:cs typeface="Noto Sans"/>
              </a:rPr>
              <a:t>What is non-verbal communication?</a:t>
            </a:r>
            <a:endParaRPr lang="en-US" dirty="0"/>
          </a:p>
        </p:txBody>
      </p:sp>
      <p:sp>
        <p:nvSpPr>
          <p:cNvPr id="4" name="TextBox 3">
            <a:extLst>
              <a:ext uri="{FF2B5EF4-FFF2-40B4-BE49-F238E27FC236}">
                <a16:creationId xmlns:a16="http://schemas.microsoft.com/office/drawing/2014/main" id="{B9C7E9B9-89E7-3BE8-D48F-210D249323AA}"/>
              </a:ext>
            </a:extLst>
          </p:cNvPr>
          <p:cNvSpPr txBox="1"/>
          <p:nvPr/>
        </p:nvSpPr>
        <p:spPr>
          <a:xfrm>
            <a:off x="4570434" y="1176663"/>
            <a:ext cx="3690480" cy="33085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28600" indent="-228600">
              <a:buFont typeface=""/>
              <a:buChar char="•"/>
            </a:pPr>
            <a:r>
              <a:rPr lang="en-US" sz="1100" b="1" dirty="0">
                <a:latin typeface="Noto Sans"/>
                <a:ea typeface="Noto Sans"/>
                <a:cs typeface="Noto Sans"/>
              </a:rPr>
              <a:t>Components of nonverbal communication</a:t>
            </a:r>
            <a:r>
              <a:rPr lang="en-US" sz="1100" dirty="0">
                <a:latin typeface="Noto Sans"/>
                <a:ea typeface="Noto Sans"/>
                <a:cs typeface="Noto Sans"/>
              </a:rPr>
              <a:t>​:</a:t>
            </a:r>
            <a:endParaRPr lang="en-US" dirty="0"/>
          </a:p>
          <a:p>
            <a:endParaRPr lang="en-US" sz="1100" dirty="0">
              <a:latin typeface="Noto Sans"/>
              <a:ea typeface="Noto Sans"/>
              <a:cs typeface="Noto Sans"/>
            </a:endParaRPr>
          </a:p>
          <a:p>
            <a:pPr marL="228600" lvl="1" indent="-228600">
              <a:buFont typeface="System Font Regular,Sans-Serif"/>
              <a:buChar char="–"/>
            </a:pPr>
            <a:r>
              <a:rPr lang="en-US" sz="1100" b="1" dirty="0">
                <a:latin typeface="Noto Sans"/>
                <a:ea typeface="Noto Sans"/>
                <a:cs typeface="Noto Sans"/>
              </a:rPr>
              <a:t>Facial Expressions:</a:t>
            </a:r>
            <a:r>
              <a:rPr lang="en-US" sz="1100" dirty="0">
                <a:latin typeface="Noto Sans"/>
                <a:ea typeface="Noto Sans"/>
                <a:cs typeface="Noto Sans"/>
              </a:rPr>
              <a:t> Convey universal emotions like happiness, sadness, and anger.​</a:t>
            </a:r>
          </a:p>
          <a:p>
            <a:pPr marL="0" lvl="1"/>
            <a:endParaRPr lang="en-US" sz="1100" dirty="0">
              <a:latin typeface="Noto Sans"/>
              <a:ea typeface="Noto Sans"/>
              <a:cs typeface="Noto Sans"/>
            </a:endParaRPr>
          </a:p>
          <a:p>
            <a:pPr marL="228600" lvl="1" indent="-228600">
              <a:buFont typeface="System Font Regular,Sans-Serif"/>
              <a:buChar char="–"/>
            </a:pPr>
            <a:r>
              <a:rPr lang="en-US" sz="1100" b="1" dirty="0">
                <a:latin typeface="Noto Sans"/>
                <a:ea typeface="Noto Sans"/>
                <a:cs typeface="Noto Sans"/>
              </a:rPr>
              <a:t>Gestures:</a:t>
            </a:r>
            <a:r>
              <a:rPr lang="en-US" sz="1100" dirty="0">
                <a:latin typeface="Noto Sans"/>
                <a:ea typeface="Noto Sans"/>
                <a:cs typeface="Noto Sans"/>
              </a:rPr>
              <a:t> Movements of hands or arms to emphasize or replace speech.​</a:t>
            </a:r>
          </a:p>
          <a:p>
            <a:pPr marL="0" lvl="1"/>
            <a:endParaRPr lang="en-US" sz="1100" dirty="0">
              <a:latin typeface="Noto Sans"/>
              <a:ea typeface="Noto Sans"/>
              <a:cs typeface="Noto Sans"/>
            </a:endParaRPr>
          </a:p>
          <a:p>
            <a:pPr marL="228600" lvl="1" indent="-228600">
              <a:buFont typeface="System Font Regular,Sans-Serif"/>
              <a:buChar char="–"/>
            </a:pPr>
            <a:r>
              <a:rPr lang="en-US" sz="1100" b="1" dirty="0">
                <a:latin typeface="Noto Sans"/>
                <a:ea typeface="Noto Sans"/>
                <a:cs typeface="Noto Sans"/>
              </a:rPr>
              <a:t>Posture:</a:t>
            </a:r>
            <a:r>
              <a:rPr lang="en-US" sz="1100" dirty="0">
                <a:latin typeface="Noto Sans"/>
                <a:ea typeface="Noto Sans"/>
                <a:cs typeface="Noto Sans"/>
              </a:rPr>
              <a:t> Indicates confidence, openness, or defensiveness.​</a:t>
            </a:r>
          </a:p>
          <a:p>
            <a:pPr marL="0" lvl="1"/>
            <a:endParaRPr lang="en-US" sz="1100" dirty="0">
              <a:latin typeface="Noto Sans"/>
              <a:ea typeface="Noto Sans"/>
              <a:cs typeface="Noto Sans"/>
            </a:endParaRPr>
          </a:p>
          <a:p>
            <a:pPr marL="228600" lvl="1" indent="-228600">
              <a:buFont typeface="System Font Regular,Sans-Serif"/>
              <a:buChar char="–"/>
            </a:pPr>
            <a:r>
              <a:rPr lang="en-US" sz="1100" b="1" dirty="0">
                <a:latin typeface="Noto Sans"/>
                <a:ea typeface="Noto Sans"/>
                <a:cs typeface="Noto Sans"/>
              </a:rPr>
              <a:t>Eye Contact:</a:t>
            </a:r>
            <a:r>
              <a:rPr lang="en-US" sz="1100" dirty="0">
                <a:latin typeface="Noto Sans"/>
                <a:ea typeface="Noto Sans"/>
                <a:cs typeface="Noto Sans"/>
              </a:rPr>
              <a:t> Reflects attentiveness, interest, or evasion.​</a:t>
            </a:r>
          </a:p>
          <a:p>
            <a:pPr marL="0" lvl="1"/>
            <a:endParaRPr lang="en-US" sz="1100" dirty="0">
              <a:latin typeface="Noto Sans"/>
              <a:ea typeface="Noto Sans"/>
              <a:cs typeface="Noto Sans"/>
            </a:endParaRPr>
          </a:p>
          <a:p>
            <a:pPr marL="228600" lvl="1" indent="-228600">
              <a:buFont typeface="System Font Regular,Sans-Serif"/>
              <a:buChar char="–"/>
            </a:pPr>
            <a:r>
              <a:rPr lang="en-US" sz="1100" b="1" dirty="0">
                <a:latin typeface="Noto Sans"/>
                <a:ea typeface="Noto Sans"/>
                <a:cs typeface="Noto Sans"/>
              </a:rPr>
              <a:t>Tone of Voice:</a:t>
            </a:r>
            <a:r>
              <a:rPr lang="en-US" sz="1100" dirty="0">
                <a:latin typeface="Noto Sans"/>
                <a:ea typeface="Noto Sans"/>
                <a:cs typeface="Noto Sans"/>
              </a:rPr>
              <a:t> Modulates the meaning of spoken words.​</a:t>
            </a:r>
          </a:p>
          <a:p>
            <a:pPr marL="0" lvl="1"/>
            <a:endParaRPr lang="en-US" sz="1100" dirty="0">
              <a:latin typeface="Noto Sans"/>
              <a:ea typeface="Noto Sans"/>
              <a:cs typeface="Noto Sans"/>
            </a:endParaRPr>
          </a:p>
          <a:p>
            <a:pPr marL="228600" lvl="1" indent="-228600">
              <a:buFont typeface="System Font Regular,Sans-Serif"/>
              <a:buChar char="–"/>
            </a:pPr>
            <a:r>
              <a:rPr lang="en-US" sz="1100" b="1" dirty="0">
                <a:latin typeface="Noto Sans"/>
                <a:ea typeface="Noto Sans"/>
                <a:cs typeface="Noto Sans"/>
              </a:rPr>
              <a:t>Proxemics:</a:t>
            </a:r>
            <a:r>
              <a:rPr lang="en-US" sz="1100" dirty="0">
                <a:latin typeface="Noto Sans"/>
                <a:ea typeface="Noto Sans"/>
                <a:cs typeface="Noto Sans"/>
              </a:rPr>
              <a:t> Use of physical space during interaction.</a:t>
            </a:r>
          </a:p>
        </p:txBody>
      </p:sp>
      <p:pic>
        <p:nvPicPr>
          <p:cNvPr id="5" name="Picture 4" descr="Nonverbal communication and the digital workplace - Work Life by Atlassian">
            <a:extLst>
              <a:ext uri="{FF2B5EF4-FFF2-40B4-BE49-F238E27FC236}">
                <a16:creationId xmlns:a16="http://schemas.microsoft.com/office/drawing/2014/main" id="{5C0B09AF-8CFB-E48B-ACC4-4E96E11EA3F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06572" y="3039204"/>
            <a:ext cx="2743198" cy="1335434"/>
          </a:xfrm>
          <a:prstGeom prst="rect">
            <a:avLst/>
          </a:prstGeom>
        </p:spPr>
      </p:pic>
    </p:spTree>
    <p:extLst>
      <p:ext uri="{BB962C8B-B14F-4D97-AF65-F5344CB8AC3E}">
        <p14:creationId xmlns:p14="http://schemas.microsoft.com/office/powerpoint/2010/main" val="1086836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1741353-527C-ED2F-FE66-156EB496AD06}"/>
              </a:ext>
            </a:extLst>
          </p:cNvPr>
          <p:cNvSpPr>
            <a:spLocks noGrp="1"/>
          </p:cNvSpPr>
          <p:nvPr>
            <p:ph idx="1"/>
          </p:nvPr>
        </p:nvSpPr>
        <p:spPr>
          <a:xfrm>
            <a:off x="630936" y="1289241"/>
            <a:ext cx="8027617" cy="3237039"/>
          </a:xfrm>
        </p:spPr>
        <p:txBody>
          <a:bodyPr vert="horz" lIns="91440" tIns="45720" rIns="91440" bIns="45720" rtlCol="0" anchor="t">
            <a:normAutofit/>
          </a:bodyPr>
          <a:lstStyle/>
          <a:p>
            <a:pPr marL="0" indent="0">
              <a:buNone/>
            </a:pPr>
            <a:r>
              <a:rPr lang="en-US" b="1" dirty="0">
                <a:latin typeface="Noto Sans"/>
                <a:ea typeface="Noto Sans"/>
                <a:cs typeface="Noto Sans"/>
              </a:rPr>
              <a:t>Builds Trust</a:t>
            </a:r>
            <a:r>
              <a:rPr lang="en-US" dirty="0">
                <a:latin typeface="Noto Sans"/>
                <a:ea typeface="Noto Sans"/>
                <a:cs typeface="Noto Sans"/>
              </a:rPr>
              <a:t>: Positive body language fosters rapport.</a:t>
            </a:r>
            <a:endParaRPr lang="en-US"/>
          </a:p>
          <a:p>
            <a:pPr marL="0" indent="0">
              <a:buNone/>
            </a:pPr>
            <a:endParaRPr lang="en-US" sz="1200" b="1" dirty="0">
              <a:latin typeface="Noto Sans"/>
              <a:ea typeface="Noto Sans"/>
              <a:cs typeface="Noto Sans"/>
            </a:endParaRPr>
          </a:p>
          <a:p>
            <a:pPr marL="0" indent="0">
              <a:buNone/>
            </a:pPr>
            <a:r>
              <a:rPr lang="en-US" b="1" dirty="0">
                <a:latin typeface="Noto Sans"/>
                <a:ea typeface="Noto Sans"/>
                <a:cs typeface="Noto Sans"/>
              </a:rPr>
              <a:t>Enhances Clarity</a:t>
            </a:r>
            <a:r>
              <a:rPr lang="en-US" dirty="0">
                <a:latin typeface="Noto Sans"/>
                <a:ea typeface="Noto Sans"/>
                <a:cs typeface="Noto Sans"/>
              </a:rPr>
              <a:t>: Reinforces verbal communication.</a:t>
            </a:r>
            <a:endParaRPr lang="en-US"/>
          </a:p>
          <a:p>
            <a:pPr marL="0" indent="0">
              <a:buNone/>
            </a:pPr>
            <a:endParaRPr lang="en-US" sz="1200" b="1" dirty="0">
              <a:latin typeface="Noto Sans"/>
              <a:ea typeface="Noto Sans"/>
              <a:cs typeface="Noto Sans"/>
            </a:endParaRPr>
          </a:p>
          <a:p>
            <a:pPr marL="0" indent="0">
              <a:buNone/>
            </a:pPr>
            <a:r>
              <a:rPr lang="en-US" b="1" dirty="0">
                <a:latin typeface="Noto Sans"/>
                <a:ea typeface="Noto Sans"/>
                <a:cs typeface="Noto Sans"/>
              </a:rPr>
              <a:t>Regulates Interaction</a:t>
            </a:r>
            <a:r>
              <a:rPr lang="en-US" dirty="0">
                <a:latin typeface="Noto Sans"/>
                <a:ea typeface="Noto Sans"/>
                <a:cs typeface="Noto Sans"/>
              </a:rPr>
              <a:t>: Signals conversational cues like turn-taking.</a:t>
            </a:r>
            <a:endParaRPr lang="en-US"/>
          </a:p>
          <a:p>
            <a:endParaRPr lang="en-US" dirty="0">
              <a:latin typeface="Noto Sans"/>
              <a:ea typeface="Noto Sans"/>
              <a:cs typeface="Noto Sans"/>
            </a:endParaRPr>
          </a:p>
          <a:p>
            <a:endParaRPr lang="en-US" dirty="0"/>
          </a:p>
        </p:txBody>
      </p:sp>
      <p:sp>
        <p:nvSpPr>
          <p:cNvPr id="3" name="Title 2">
            <a:extLst>
              <a:ext uri="{FF2B5EF4-FFF2-40B4-BE49-F238E27FC236}">
                <a16:creationId xmlns:a16="http://schemas.microsoft.com/office/drawing/2014/main" id="{75BF0DFD-4B24-8390-F931-72568A39F304}"/>
              </a:ext>
            </a:extLst>
          </p:cNvPr>
          <p:cNvSpPr>
            <a:spLocks noGrp="1"/>
          </p:cNvSpPr>
          <p:nvPr>
            <p:ph type="title"/>
          </p:nvPr>
        </p:nvSpPr>
        <p:spPr/>
        <p:txBody>
          <a:bodyPr/>
          <a:lstStyle/>
          <a:p>
            <a:r>
              <a:rPr lang="en-US" dirty="0">
                <a:latin typeface="Noto Sans"/>
                <a:ea typeface="Noto Sans"/>
                <a:cs typeface="Noto Sans"/>
              </a:rPr>
              <a:t>Why does non-verbal communication matter?</a:t>
            </a:r>
            <a:endParaRPr lang="en-US" dirty="0"/>
          </a:p>
        </p:txBody>
      </p:sp>
      <p:pic>
        <p:nvPicPr>
          <p:cNvPr id="4" name="Picture 3" descr="Haptics Nonverbal Communication Clipart Images">
            <a:extLst>
              <a:ext uri="{FF2B5EF4-FFF2-40B4-BE49-F238E27FC236}">
                <a16:creationId xmlns:a16="http://schemas.microsoft.com/office/drawing/2014/main" id="{F0985182-D4C6-A366-5533-4ADBAC753E2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989946" y="3181768"/>
            <a:ext cx="3153114" cy="1958444"/>
          </a:xfrm>
          <a:prstGeom prst="rect">
            <a:avLst/>
          </a:prstGeom>
        </p:spPr>
      </p:pic>
      <p:sp>
        <p:nvSpPr>
          <p:cNvPr id="5" name="TextBox 4">
            <a:extLst>
              <a:ext uri="{FF2B5EF4-FFF2-40B4-BE49-F238E27FC236}">
                <a16:creationId xmlns:a16="http://schemas.microsoft.com/office/drawing/2014/main" id="{FA818DC5-E1EA-E8C0-B134-E1BA221E5B89}"/>
              </a:ext>
            </a:extLst>
          </p:cNvPr>
          <p:cNvSpPr txBox="1"/>
          <p:nvPr/>
        </p:nvSpPr>
        <p:spPr>
          <a:xfrm>
            <a:off x="632564" y="3274773"/>
            <a:ext cx="4653419"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latin typeface="Noto Sans"/>
              </a:rPr>
              <a:t>Bridges Cultural Gaps</a:t>
            </a:r>
            <a:r>
              <a:rPr lang="en-US" dirty="0">
                <a:latin typeface="Noto Sans"/>
              </a:rPr>
              <a:t>: Awareness of cultural variations in non-verbal cues aids global communication.</a:t>
            </a:r>
            <a:endParaRPr lang="en-US" dirty="0">
              <a:cs typeface="Arial" panose="020B0604020202020204"/>
            </a:endParaRPr>
          </a:p>
        </p:txBody>
      </p:sp>
    </p:spTree>
    <p:extLst>
      <p:ext uri="{BB962C8B-B14F-4D97-AF65-F5344CB8AC3E}">
        <p14:creationId xmlns:p14="http://schemas.microsoft.com/office/powerpoint/2010/main" val="3096463422"/>
      </p:ext>
    </p:extLst>
  </p:cSld>
  <p:clrMapOvr>
    <a:masterClrMapping/>
  </p:clrMapOvr>
</p:sld>
</file>

<file path=ppt/theme/theme1.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B6F2769-7194-4217-93D3-3AF3A4742282}">
  <ds:schemaRefs>
    <ds:schemaRef ds:uri="http://www.w3.org/XML/1998/namespace"/>
    <ds:schemaRef ds:uri="http://purl.org/dc/terms/"/>
    <ds:schemaRef ds:uri="b5fce80b-0e0a-4fa4-a000-b17fcd0d1776"/>
    <ds:schemaRef ds:uri="48e769e3-d160-4238-8758-582613b64169"/>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3.xml><?xml version="1.0" encoding="utf-8"?>
<ds:datastoreItem xmlns:ds="http://schemas.openxmlformats.org/officeDocument/2006/customXml" ds:itemID="{A98B606D-D38B-4B7C-843F-2062B00B2E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fhi-360-powerpoint-template-option-a-noto-sans-font</Template>
  <TotalTime>5982</TotalTime>
  <Words>1251</Words>
  <Application>Microsoft Office PowerPoint</Application>
  <PresentationFormat>On-screen Show (16:9)</PresentationFormat>
  <Paragraphs>123</Paragraphs>
  <Slides>22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Calibri</vt:lpstr>
      <vt:lpstr>Courier New</vt:lpstr>
      <vt:lpstr>Noto Sans</vt:lpstr>
      <vt:lpstr>System Font Regular</vt:lpstr>
      <vt:lpstr>System Font Regular,Sans-Serif</vt:lpstr>
      <vt:lpstr>Wingdings</vt:lpstr>
      <vt:lpstr>fhi-360-powerpoint-template-option-a-noto-sans-font</vt:lpstr>
      <vt:lpstr>Session 6</vt:lpstr>
      <vt:lpstr>PowerPoint Presentation</vt:lpstr>
      <vt:lpstr>Our Community Norms </vt:lpstr>
      <vt:lpstr>Icebreaker - Instructions</vt:lpstr>
      <vt:lpstr>Review – Active Listening &amp; Empathy Warm-up</vt:lpstr>
      <vt:lpstr>Module 2.2 – Non-verbal Communication</vt:lpstr>
      <vt:lpstr>Let's reflect... What is non-verbal communication?</vt:lpstr>
      <vt:lpstr>What is non-verbal communication?</vt:lpstr>
      <vt:lpstr>Why does non-verbal communication matter?</vt:lpstr>
      <vt:lpstr>Non-verbal Communication in Diverse Cultures</vt:lpstr>
      <vt:lpstr>Non-verbal Communication in Diverse Cultures</vt:lpstr>
      <vt:lpstr>Common Misinterpretations</vt:lpstr>
      <vt:lpstr>Think-Pair-Share</vt:lpstr>
      <vt:lpstr>Brain (&amp; Bathroom) Break</vt:lpstr>
      <vt:lpstr>Enhancing Non-verbal Communication</vt:lpstr>
      <vt:lpstr>Recent Research on Non-verbal Communication</vt:lpstr>
      <vt:lpstr>Non-verbal Communication – Key Takeaways</vt:lpstr>
      <vt:lpstr>Non-verbal Communication &amp; Active Listening - BINGO</vt:lpstr>
      <vt:lpstr>Module 2.3 - Effective Communication</vt:lpstr>
      <vt:lpstr>What is effective communication?</vt:lpstr>
      <vt:lpstr>Role-playing</vt:lpstr>
      <vt:lpstr>See you next session!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Jessica Baker</cp:lastModifiedBy>
  <cp:revision>1631</cp:revision>
  <dcterms:created xsi:type="dcterms:W3CDTF">2010-04-12T23:12:02Z</dcterms:created>
  <dcterms:modified xsi:type="dcterms:W3CDTF">2025-05-15T12:48:57Z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Author 2">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y fmtid="{D5CDD505-2E9C-101B-9397-08002B2CF9AE}" pid="10" name="MediaServiceImageTags">
    <vt:lpwstr/>
  </property>
  <property fmtid="{D5CDD505-2E9C-101B-9397-08002B2CF9AE}" pid="11" name="Order">
    <vt:r8>15600</vt:r8>
  </property>
</Properties>
</file>